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Lst>
  <p:notesMasterIdLst>
    <p:notesMasterId r:id="rId29"/>
  </p:notesMasterIdLst>
  <p:sldIdLst>
    <p:sldId id="257" r:id="rId5"/>
    <p:sldId id="379" r:id="rId6"/>
    <p:sldId id="276" r:id="rId7"/>
    <p:sldId id="283" r:id="rId8"/>
    <p:sldId id="275" r:id="rId9"/>
    <p:sldId id="305" r:id="rId10"/>
    <p:sldId id="262" r:id="rId11"/>
    <p:sldId id="282" r:id="rId12"/>
    <p:sldId id="295" r:id="rId13"/>
    <p:sldId id="281" r:id="rId14"/>
    <p:sldId id="274" r:id="rId15"/>
    <p:sldId id="380" r:id="rId16"/>
    <p:sldId id="376" r:id="rId17"/>
    <p:sldId id="377" r:id="rId18"/>
    <p:sldId id="309" r:id="rId19"/>
    <p:sldId id="308" r:id="rId20"/>
    <p:sldId id="374" r:id="rId21"/>
    <p:sldId id="381" r:id="rId22"/>
    <p:sldId id="382" r:id="rId23"/>
    <p:sldId id="375" r:id="rId24"/>
    <p:sldId id="378" r:id="rId25"/>
    <p:sldId id="271" r:id="rId26"/>
    <p:sldId id="269" r:id="rId27"/>
    <p:sldId id="307" r:id="rId28"/>
  </p:sldIdLst>
  <p:sldSz cx="12192000" cy="6858000"/>
  <p:notesSz cx="6858000" cy="9144000"/>
  <p:embeddedFontLst>
    <p:embeddedFont>
      <p:font typeface="Helvetica" panose="020B0604020202020204" pitchFamily="34" charset="0"/>
      <p:regular r:id="rId30"/>
      <p:bold r:id="rId31"/>
      <p:italic r:id="rId32"/>
      <p:boldItalic r:id="rId33"/>
    </p:embeddedFont>
    <p:embeddedFont>
      <p:font typeface="Lato" panose="020F0502020204030203" pitchFamily="34" charset="0"/>
      <p:regular r:id="rId34"/>
      <p:bold r:id="rId35"/>
      <p:italic r:id="rId36"/>
      <p:boldItalic r:id="rId37"/>
    </p:embeddedFont>
  </p:embeddedFontLst>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5" userDrawn="1">
          <p15:clr>
            <a:srgbClr val="A4A3A4"/>
          </p15:clr>
        </p15:guide>
        <p15:guide id="2" pos="7083" userDrawn="1">
          <p15:clr>
            <a:srgbClr val="A4A3A4"/>
          </p15:clr>
        </p15:guide>
        <p15:guide id="3" orient="horz" pos="415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973103-9740-A148-ACFA-1D079DEFD279}" name="Sophie Staheyeff" initials="SS" userId="S::sophie.staheyeff_digital4planet.org#ext#@grandearmeeconseil.onmicrosoft.com::c204ec5b-2f11-4c8c-b713-5e3086e95c54" providerId="AD"/>
  <p188:author id="{91590628-6B80-054C-AA1D-74E69BCE37E7}" name="Matilde Voltolini" initials="MV" userId="S::matilde.voltolini@digital4planet.org::cf0076fb-2cba-4866-907d-ff91db64983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58"/>
    <a:srgbClr val="FFCC01"/>
    <a:srgbClr val="036A28"/>
    <a:srgbClr val="DE2936"/>
    <a:srgbClr val="041680"/>
    <a:srgbClr val="FF671F"/>
    <a:srgbClr val="0F64BE"/>
    <a:srgbClr val="C9F0AA"/>
    <a:srgbClr val="EACE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2B4E20-0E9A-444D-BB50-F02048662CEF}" v="823" dt="2026-01-21T10:32:10.860"/>
    <p1510:client id="{63EC44B0-643A-4AEF-B08D-B23A027882ED}" v="93" dt="2026-01-21T10:44:40.507"/>
    <p1510:client id="{700CB7BE-7A74-B0B2-7B5D-CE4A9C695D10}" v="8" dt="2026-01-21T15:20:55.527"/>
  </p1510:revLst>
</p1510:revInfo>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68" y="48"/>
      </p:cViewPr>
      <p:guideLst>
        <p:guide orient="horz" pos="4315"/>
        <p:guide pos="7083"/>
        <p:guide orient="horz" pos="41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5.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046DB6-6ACB-7948-B718-CF68519A70AB}" type="datetimeFigureOut">
              <a:rPr lang="en-CH" smtClean="0"/>
              <a:t>01/22/2026</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D9A8D-B10A-E149-B314-7E84FEC54BBA}" type="slidenum">
              <a:rPr lang="en-CH" smtClean="0"/>
              <a:t>‹#›</a:t>
            </a:fld>
            <a:endParaRPr lang="en-CH"/>
          </a:p>
        </p:txBody>
      </p:sp>
    </p:spTree>
    <p:extLst>
      <p:ext uri="{BB962C8B-B14F-4D97-AF65-F5344CB8AC3E}">
        <p14:creationId xmlns:p14="http://schemas.microsoft.com/office/powerpoint/2010/main" val="473045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95BD9A8D-B10A-E149-B314-7E84FEC54BBA}" type="slidenum">
              <a:rPr lang="en-CH" smtClean="0"/>
              <a:t>11</a:t>
            </a:fld>
            <a:endParaRPr lang="en-CH"/>
          </a:p>
        </p:txBody>
      </p:sp>
    </p:spTree>
    <p:extLst>
      <p:ext uri="{BB962C8B-B14F-4D97-AF65-F5344CB8AC3E}">
        <p14:creationId xmlns:p14="http://schemas.microsoft.com/office/powerpoint/2010/main" val="3299356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AF8F5-8A8F-3F2D-D27A-464B3F5D2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D7C77-8630-59D8-C147-704D662DFF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751A0-0239-B6FC-BDDB-406CF9049A26}"/>
              </a:ext>
            </a:extLst>
          </p:cNvPr>
          <p:cNvSpPr>
            <a:spLocks noGrp="1"/>
          </p:cNvSpPr>
          <p:nvPr>
            <p:ph type="body" idx="1"/>
          </p:nvPr>
        </p:nvSpPr>
        <p:spPr/>
        <p:txBody>
          <a:bodyPr/>
          <a:lstStyle/>
          <a:p>
            <a:endParaRPr lang="en-CH"/>
          </a:p>
        </p:txBody>
      </p:sp>
      <p:sp>
        <p:nvSpPr>
          <p:cNvPr id="4" name="Slide Number Placeholder 3">
            <a:extLst>
              <a:ext uri="{FF2B5EF4-FFF2-40B4-BE49-F238E27FC236}">
                <a16:creationId xmlns:a16="http://schemas.microsoft.com/office/drawing/2014/main" id="{87E037A3-150A-0185-B9DD-BA596197AB81}"/>
              </a:ext>
            </a:extLst>
          </p:cNvPr>
          <p:cNvSpPr>
            <a:spLocks noGrp="1"/>
          </p:cNvSpPr>
          <p:nvPr>
            <p:ph type="sldNum" sz="quarter" idx="5"/>
          </p:nvPr>
        </p:nvSpPr>
        <p:spPr/>
        <p:txBody>
          <a:bodyPr/>
          <a:lstStyle/>
          <a:p>
            <a:fld id="{95BD9A8D-B10A-E149-B314-7E84FEC54BBA}" type="slidenum">
              <a:rPr lang="en-CH" smtClean="0"/>
              <a:t>17</a:t>
            </a:fld>
            <a:endParaRPr lang="en-CH"/>
          </a:p>
        </p:txBody>
      </p:sp>
    </p:spTree>
    <p:extLst>
      <p:ext uri="{BB962C8B-B14F-4D97-AF65-F5344CB8AC3E}">
        <p14:creationId xmlns:p14="http://schemas.microsoft.com/office/powerpoint/2010/main" val="2703428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0C37F-68B6-6880-9EB5-B2F4800E4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44DF1-B866-2831-D937-C5CB4D3E7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8E612C-19A6-2E9C-1112-77B3FB88B9CE}"/>
              </a:ext>
            </a:extLst>
          </p:cNvPr>
          <p:cNvSpPr>
            <a:spLocks noGrp="1"/>
          </p:cNvSpPr>
          <p:nvPr>
            <p:ph type="body" idx="1"/>
          </p:nvPr>
        </p:nvSpPr>
        <p:spPr/>
        <p:txBody>
          <a:bodyPr/>
          <a:lstStyle/>
          <a:p>
            <a:endParaRPr lang="en-CH"/>
          </a:p>
        </p:txBody>
      </p:sp>
      <p:sp>
        <p:nvSpPr>
          <p:cNvPr id="4" name="Slide Number Placeholder 3">
            <a:extLst>
              <a:ext uri="{FF2B5EF4-FFF2-40B4-BE49-F238E27FC236}">
                <a16:creationId xmlns:a16="http://schemas.microsoft.com/office/drawing/2014/main" id="{EE6C107E-6243-2AC8-E3DB-1DD7DB717706}"/>
              </a:ext>
            </a:extLst>
          </p:cNvPr>
          <p:cNvSpPr>
            <a:spLocks noGrp="1"/>
          </p:cNvSpPr>
          <p:nvPr>
            <p:ph type="sldNum" sz="quarter" idx="5"/>
          </p:nvPr>
        </p:nvSpPr>
        <p:spPr/>
        <p:txBody>
          <a:bodyPr/>
          <a:lstStyle/>
          <a:p>
            <a:fld id="{95BD9A8D-B10A-E149-B314-7E84FEC54BBA}" type="slidenum">
              <a:rPr lang="en-CH" smtClean="0"/>
              <a:t>20</a:t>
            </a:fld>
            <a:endParaRPr lang="en-CH"/>
          </a:p>
        </p:txBody>
      </p:sp>
    </p:spTree>
    <p:extLst>
      <p:ext uri="{BB962C8B-B14F-4D97-AF65-F5344CB8AC3E}">
        <p14:creationId xmlns:p14="http://schemas.microsoft.com/office/powerpoint/2010/main" val="2776150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F363A-D3F8-F383-6625-2E6519313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8314BC-C338-CE38-C677-739B60667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C7E89F-E27D-4DAB-7C83-0A99F155933D}"/>
              </a:ext>
            </a:extLst>
          </p:cNvPr>
          <p:cNvSpPr>
            <a:spLocks noGrp="1"/>
          </p:cNvSpPr>
          <p:nvPr>
            <p:ph type="body" idx="1"/>
          </p:nvPr>
        </p:nvSpPr>
        <p:spPr/>
        <p:txBody>
          <a:bodyPr/>
          <a:lstStyle/>
          <a:p>
            <a:endParaRPr lang="en-CH"/>
          </a:p>
        </p:txBody>
      </p:sp>
      <p:sp>
        <p:nvSpPr>
          <p:cNvPr id="4" name="Slide Number Placeholder 3">
            <a:extLst>
              <a:ext uri="{FF2B5EF4-FFF2-40B4-BE49-F238E27FC236}">
                <a16:creationId xmlns:a16="http://schemas.microsoft.com/office/drawing/2014/main" id="{A6C215EA-B00C-BE35-8F0C-B62A3F683D44}"/>
              </a:ext>
            </a:extLst>
          </p:cNvPr>
          <p:cNvSpPr>
            <a:spLocks noGrp="1"/>
          </p:cNvSpPr>
          <p:nvPr>
            <p:ph type="sldNum" sz="quarter" idx="5"/>
          </p:nvPr>
        </p:nvSpPr>
        <p:spPr/>
        <p:txBody>
          <a:bodyPr/>
          <a:lstStyle/>
          <a:p>
            <a:fld id="{95BD9A8D-B10A-E149-B314-7E84FEC54BBA}" type="slidenum">
              <a:rPr lang="en-CH" smtClean="0"/>
              <a:t>21</a:t>
            </a:fld>
            <a:endParaRPr lang="en-CH"/>
          </a:p>
        </p:txBody>
      </p:sp>
    </p:spTree>
    <p:extLst>
      <p:ext uri="{BB962C8B-B14F-4D97-AF65-F5344CB8AC3E}">
        <p14:creationId xmlns:p14="http://schemas.microsoft.com/office/powerpoint/2010/main" val="3221628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95BD9A8D-B10A-E149-B314-7E84FEC54BBA}" type="slidenum">
              <a:rPr lang="en-CH" smtClean="0"/>
              <a:t>22</a:t>
            </a:fld>
            <a:endParaRPr lang="en-CH"/>
          </a:p>
        </p:txBody>
      </p:sp>
    </p:spTree>
    <p:extLst>
      <p:ext uri="{BB962C8B-B14F-4D97-AF65-F5344CB8AC3E}">
        <p14:creationId xmlns:p14="http://schemas.microsoft.com/office/powerpoint/2010/main" val="40168923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205BF2E-AF92-4BE8-8DF6-D72B8C102C2B}"/>
              </a:ext>
            </a:extLst>
          </p:cNvPr>
          <p:cNvSpPr>
            <a:spLocks noGrp="1"/>
          </p:cNvSpPr>
          <p:nvPr>
            <p:ph type="pic" sz="quarter" idx="10"/>
          </p:nvPr>
        </p:nvSpPr>
        <p:spPr>
          <a:xfrm>
            <a:off x="7190910" y="440728"/>
            <a:ext cx="4489466" cy="5976543"/>
          </a:xfrm>
          <a:custGeom>
            <a:avLst/>
            <a:gdLst>
              <a:gd name="connsiteX0" fmla="*/ 1144799 w 3434399"/>
              <a:gd name="connsiteY0" fmla="*/ 0 h 4571999"/>
              <a:gd name="connsiteX1" fmla="*/ 3434399 w 3434399"/>
              <a:gd name="connsiteY1" fmla="*/ 0 h 4571999"/>
              <a:gd name="connsiteX2" fmla="*/ 3434399 w 3434399"/>
              <a:gd name="connsiteY2" fmla="*/ 4571999 h 4571999"/>
              <a:gd name="connsiteX3" fmla="*/ 2289599 w 3434399"/>
              <a:gd name="connsiteY3" fmla="*/ 4571999 h 4571999"/>
              <a:gd name="connsiteX4" fmla="*/ 2289599 w 3434399"/>
              <a:gd name="connsiteY4" fmla="*/ 3428999 h 4571999"/>
              <a:gd name="connsiteX5" fmla="*/ 1144799 w 3434399"/>
              <a:gd name="connsiteY5" fmla="*/ 3428999 h 4571999"/>
              <a:gd name="connsiteX6" fmla="*/ 1144799 w 3434399"/>
              <a:gd name="connsiteY6" fmla="*/ 4571999 h 4571999"/>
              <a:gd name="connsiteX7" fmla="*/ 0 w 3434399"/>
              <a:gd name="connsiteY7" fmla="*/ 4571999 h 4571999"/>
              <a:gd name="connsiteX8" fmla="*/ 0 w 3434399"/>
              <a:gd name="connsiteY8" fmla="*/ 1143000 h 4571999"/>
              <a:gd name="connsiteX9" fmla="*/ 1144799 w 3434399"/>
              <a:gd name="connsiteY9" fmla="*/ 1143000 h 457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4399" h="4571999">
                <a:moveTo>
                  <a:pt x="1144799" y="0"/>
                </a:moveTo>
                <a:lnTo>
                  <a:pt x="3434399" y="0"/>
                </a:lnTo>
                <a:lnTo>
                  <a:pt x="3434399" y="4571999"/>
                </a:lnTo>
                <a:lnTo>
                  <a:pt x="2289599" y="4571999"/>
                </a:lnTo>
                <a:lnTo>
                  <a:pt x="2289599" y="3428999"/>
                </a:lnTo>
                <a:lnTo>
                  <a:pt x="1144799" y="3428999"/>
                </a:lnTo>
                <a:lnTo>
                  <a:pt x="1144799" y="4571999"/>
                </a:lnTo>
                <a:lnTo>
                  <a:pt x="0" y="4571999"/>
                </a:lnTo>
                <a:lnTo>
                  <a:pt x="0" y="1143000"/>
                </a:lnTo>
                <a:lnTo>
                  <a:pt x="1144799" y="1143000"/>
                </a:lnTo>
                <a:close/>
              </a:path>
            </a:pathLst>
          </a:custGeom>
          <a:solidFill>
            <a:schemeClr val="bg2">
              <a:lumMod val="75000"/>
            </a:schemeClr>
          </a:solidFill>
        </p:spPr>
        <p:txBody>
          <a:bodyPr wrap="square">
            <a:noAutofit/>
          </a:bodyPr>
          <a:lstStyle>
            <a:lvl1pPr>
              <a:defRPr sz="1200"/>
            </a:lvl1pPr>
          </a:lstStyle>
          <a:p>
            <a:endParaRPr lang="en-US"/>
          </a:p>
        </p:txBody>
      </p:sp>
      <p:sp>
        <p:nvSpPr>
          <p:cNvPr id="22" name="Title 21">
            <a:extLst>
              <a:ext uri="{FF2B5EF4-FFF2-40B4-BE49-F238E27FC236}">
                <a16:creationId xmlns:a16="http://schemas.microsoft.com/office/drawing/2014/main" id="{E440A52E-443F-4015-86E4-D88FC5B92FA7}"/>
              </a:ext>
            </a:extLst>
          </p:cNvPr>
          <p:cNvSpPr>
            <a:spLocks noGrp="1"/>
          </p:cNvSpPr>
          <p:nvPr>
            <p:ph type="title" hasCustomPrompt="1"/>
          </p:nvPr>
        </p:nvSpPr>
        <p:spPr>
          <a:xfrm>
            <a:off x="511624" y="2683054"/>
            <a:ext cx="4964718" cy="775185"/>
          </a:xfrm>
        </p:spPr>
        <p:txBody>
          <a:bodyPr wrap="square" tIns="108000" bIns="108000">
            <a:spAutoFit/>
          </a:bodyPr>
          <a:lstStyle>
            <a:lvl1pPr>
              <a:defRPr sz="4000" b="1" i="0">
                <a:ln>
                  <a:noFill/>
                </a:ln>
                <a:solidFill>
                  <a:srgbClr val="041680"/>
                </a:solidFill>
                <a:latin typeface="+mj-lt"/>
                <a:cs typeface="Eras Medium ITC" panose="020F0502020204030204" pitchFamily="34" charset="0"/>
              </a:defRPr>
            </a:lvl1pPr>
          </a:lstStyle>
          <a:p>
            <a:r>
              <a:rPr lang="en-US"/>
              <a:t>Add Your Title Here</a:t>
            </a:r>
          </a:p>
        </p:txBody>
      </p:sp>
      <p:sp>
        <p:nvSpPr>
          <p:cNvPr id="12" name="Google Shape;23;p12">
            <a:extLst>
              <a:ext uri="{FF2B5EF4-FFF2-40B4-BE49-F238E27FC236}">
                <a16:creationId xmlns:a16="http://schemas.microsoft.com/office/drawing/2014/main" id="{23E36812-C677-E9D1-3B94-3ED5E086EB4D}"/>
              </a:ext>
            </a:extLst>
          </p:cNvPr>
          <p:cNvSpPr txBox="1">
            <a:spLocks noGrp="1"/>
          </p:cNvSpPr>
          <p:nvPr>
            <p:ph type="subTitle" idx="1"/>
          </p:nvPr>
        </p:nvSpPr>
        <p:spPr>
          <a:xfrm>
            <a:off x="511624" y="3594614"/>
            <a:ext cx="4907521" cy="128461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A3838"/>
              </a:buClr>
              <a:buSzPts val="2400"/>
              <a:buNone/>
              <a:defRPr sz="2400">
                <a:latin typeface="+mn-lt"/>
              </a:defRPr>
            </a:lvl1pPr>
            <a:lvl2pPr lvl="1" algn="ctr">
              <a:lnSpc>
                <a:spcPct val="90000"/>
              </a:lnSpc>
              <a:spcBef>
                <a:spcPts val="500"/>
              </a:spcBef>
              <a:spcAft>
                <a:spcPts val="0"/>
              </a:spcAft>
              <a:buClr>
                <a:srgbClr val="3A3838"/>
              </a:buClr>
              <a:buSzPts val="2000"/>
              <a:buNone/>
              <a:defRPr sz="2000"/>
            </a:lvl2pPr>
            <a:lvl3pPr lvl="2" algn="ctr">
              <a:lnSpc>
                <a:spcPct val="90000"/>
              </a:lnSpc>
              <a:spcBef>
                <a:spcPts val="500"/>
              </a:spcBef>
              <a:spcAft>
                <a:spcPts val="0"/>
              </a:spcAft>
              <a:buClr>
                <a:srgbClr val="3A3838"/>
              </a:buClr>
              <a:buSzPts val="1800"/>
              <a:buNone/>
              <a:defRPr sz="1800"/>
            </a:lvl3pPr>
            <a:lvl4pPr lvl="3" algn="ctr">
              <a:lnSpc>
                <a:spcPct val="90000"/>
              </a:lnSpc>
              <a:spcBef>
                <a:spcPts val="500"/>
              </a:spcBef>
              <a:spcAft>
                <a:spcPts val="0"/>
              </a:spcAft>
              <a:buClr>
                <a:srgbClr val="757070"/>
              </a:buClr>
              <a:buSzPts val="1600"/>
              <a:buNone/>
              <a:defRPr sz="1600"/>
            </a:lvl4pPr>
            <a:lvl5pPr lvl="4" algn="ctr">
              <a:lnSpc>
                <a:spcPct val="90000"/>
              </a:lnSpc>
              <a:spcBef>
                <a:spcPts val="500"/>
              </a:spcBef>
              <a:spcAft>
                <a:spcPts val="0"/>
              </a:spcAft>
              <a:buClr>
                <a:srgbClr val="75707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 name="Google Shape;24;p12">
            <a:extLst>
              <a:ext uri="{FF2B5EF4-FFF2-40B4-BE49-F238E27FC236}">
                <a16:creationId xmlns:a16="http://schemas.microsoft.com/office/drawing/2014/main" id="{98DC73F0-DEF9-1758-D300-B7800ADA9C1B}"/>
              </a:ext>
            </a:extLst>
          </p:cNvPr>
          <p:cNvSpPr txBox="1">
            <a:spLocks noGrp="1"/>
          </p:cNvSpPr>
          <p:nvPr>
            <p:ph type="body" idx="2" hasCustomPrompt="1"/>
          </p:nvPr>
        </p:nvSpPr>
        <p:spPr>
          <a:xfrm>
            <a:off x="511624" y="4897233"/>
            <a:ext cx="2078552" cy="229785"/>
          </a:xfrm>
          <a:prstGeom prst="rect">
            <a:avLst/>
          </a:prstGeom>
          <a:noFill/>
          <a:ln>
            <a:noFill/>
          </a:ln>
        </p:spPr>
        <p:txBody>
          <a:bodyPr spcFirstLastPara="1" wrap="square" lIns="91425" tIns="45700" rIns="91425" bIns="45700" anchor="ctr" anchorCtr="0">
            <a:noAutofit/>
          </a:bodyPr>
          <a:lstStyle>
            <a:lvl1pPr marL="0" lvl="0" indent="0" algn="l">
              <a:lnSpc>
                <a:spcPct val="90000"/>
              </a:lnSpc>
              <a:spcBef>
                <a:spcPts val="0"/>
              </a:spcBef>
              <a:spcAft>
                <a:spcPts val="0"/>
              </a:spcAft>
              <a:buClr>
                <a:srgbClr val="2B3990"/>
              </a:buClr>
              <a:buSzPts val="1000"/>
              <a:buFont typeface="Lato"/>
              <a:buNone/>
              <a:defRPr sz="1100" b="1" i="0">
                <a:solidFill>
                  <a:srgbClr val="2B3990"/>
                </a:solidFill>
                <a:latin typeface="+mn-lt"/>
                <a:ea typeface="Lato"/>
                <a:cs typeface="Lato"/>
                <a:sym typeface="Lato"/>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757070"/>
              </a:buClr>
              <a:buSzPts val="1800"/>
              <a:buChar char="▪"/>
              <a:defRPr/>
            </a:lvl4pPr>
            <a:lvl5pPr marL="2286000" lvl="4" indent="-342900" algn="l">
              <a:lnSpc>
                <a:spcPct val="90000"/>
              </a:lnSpc>
              <a:spcBef>
                <a:spcPts val="500"/>
              </a:spcBef>
              <a:spcAft>
                <a:spcPts val="0"/>
              </a:spcAft>
              <a:buClr>
                <a:srgbClr val="75707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Task</a:t>
            </a:r>
            <a:endParaRPr/>
          </a:p>
        </p:txBody>
      </p:sp>
      <p:sp>
        <p:nvSpPr>
          <p:cNvPr id="14" name="Google Shape;25;p12">
            <a:extLst>
              <a:ext uri="{FF2B5EF4-FFF2-40B4-BE49-F238E27FC236}">
                <a16:creationId xmlns:a16="http://schemas.microsoft.com/office/drawing/2014/main" id="{ED6E9241-4B0B-7217-A305-BDFE2581174B}"/>
              </a:ext>
            </a:extLst>
          </p:cNvPr>
          <p:cNvSpPr txBox="1">
            <a:spLocks noGrp="1"/>
          </p:cNvSpPr>
          <p:nvPr>
            <p:ph type="body" idx="3"/>
          </p:nvPr>
        </p:nvSpPr>
        <p:spPr>
          <a:xfrm>
            <a:off x="511624" y="5123676"/>
            <a:ext cx="2078552" cy="291465"/>
          </a:xfrm>
          <a:prstGeom prst="rect">
            <a:avLst/>
          </a:prstGeom>
          <a:noFill/>
          <a:ln>
            <a:noFill/>
          </a:ln>
        </p:spPr>
        <p:txBody>
          <a:bodyPr spcFirstLastPara="1" wrap="square" lIns="91425" tIns="45700" rIns="91425" bIns="45700" anchor="ctr" anchorCtr="0">
            <a:normAutofit/>
          </a:bodyPr>
          <a:lstStyle>
            <a:lvl1pPr marL="0" lvl="0" indent="0" algn="l">
              <a:lnSpc>
                <a:spcPct val="90000"/>
              </a:lnSpc>
              <a:spcBef>
                <a:spcPts val="0"/>
              </a:spcBef>
              <a:spcAft>
                <a:spcPts val="0"/>
              </a:spcAft>
              <a:buClr>
                <a:srgbClr val="2B3990"/>
              </a:buClr>
              <a:buSzPts val="1000"/>
              <a:buFont typeface="Lato"/>
              <a:buNone/>
              <a:defRPr sz="1100" b="0" i="1">
                <a:solidFill>
                  <a:srgbClr val="2B3990"/>
                </a:solidFill>
                <a:latin typeface="+mn-lt"/>
                <a:ea typeface="Lato"/>
                <a:cs typeface="Lato"/>
                <a:sym typeface="Lato"/>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757070"/>
              </a:buClr>
              <a:buSzPts val="1800"/>
              <a:buChar char="▪"/>
              <a:defRPr/>
            </a:lvl4pPr>
            <a:lvl5pPr marL="2286000" lvl="4" indent="-342900" algn="l">
              <a:lnSpc>
                <a:spcPct val="90000"/>
              </a:lnSpc>
              <a:spcBef>
                <a:spcPts val="500"/>
              </a:spcBef>
              <a:spcAft>
                <a:spcPts val="0"/>
              </a:spcAft>
              <a:buClr>
                <a:srgbClr val="75707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26;p12">
            <a:extLst>
              <a:ext uri="{FF2B5EF4-FFF2-40B4-BE49-F238E27FC236}">
                <a16:creationId xmlns:a16="http://schemas.microsoft.com/office/drawing/2014/main" id="{6F58C721-6304-3D47-BD01-2F206DE034D2}"/>
              </a:ext>
            </a:extLst>
          </p:cNvPr>
          <p:cNvSpPr txBox="1">
            <a:spLocks noGrp="1"/>
          </p:cNvSpPr>
          <p:nvPr>
            <p:ph type="body" idx="4" hasCustomPrompt="1"/>
          </p:nvPr>
        </p:nvSpPr>
        <p:spPr>
          <a:xfrm>
            <a:off x="2647579" y="4897233"/>
            <a:ext cx="2771566" cy="215313"/>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0"/>
              </a:spcBef>
              <a:spcAft>
                <a:spcPts val="0"/>
              </a:spcAft>
              <a:buClr>
                <a:srgbClr val="2B3990"/>
              </a:buClr>
              <a:buSzPts val="1100"/>
              <a:buFont typeface="Lato"/>
              <a:buNone/>
              <a:defRPr sz="1100" b="1" i="0">
                <a:solidFill>
                  <a:srgbClr val="2B3990"/>
                </a:solidFill>
                <a:latin typeface="+mn-lt"/>
                <a:ea typeface="Lato"/>
                <a:cs typeface="Lato"/>
                <a:sym typeface="Lato"/>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757070"/>
              </a:buClr>
              <a:buSzPts val="1800"/>
              <a:buChar char="▪"/>
              <a:defRPr/>
            </a:lvl4pPr>
            <a:lvl5pPr marL="2286000" lvl="4" indent="-342900" algn="l">
              <a:lnSpc>
                <a:spcPct val="90000"/>
              </a:lnSpc>
              <a:spcBef>
                <a:spcPts val="500"/>
              </a:spcBef>
              <a:spcAft>
                <a:spcPts val="0"/>
              </a:spcAft>
              <a:buClr>
                <a:srgbClr val="75707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Task</a:t>
            </a:r>
            <a:endParaRPr/>
          </a:p>
        </p:txBody>
      </p:sp>
      <p:sp>
        <p:nvSpPr>
          <p:cNvPr id="16" name="Google Shape;27;p12">
            <a:extLst>
              <a:ext uri="{FF2B5EF4-FFF2-40B4-BE49-F238E27FC236}">
                <a16:creationId xmlns:a16="http://schemas.microsoft.com/office/drawing/2014/main" id="{DF7B0E67-9B97-1CFB-1142-017517350AC9}"/>
              </a:ext>
            </a:extLst>
          </p:cNvPr>
          <p:cNvSpPr txBox="1">
            <a:spLocks noGrp="1"/>
          </p:cNvSpPr>
          <p:nvPr>
            <p:ph type="body" idx="5"/>
          </p:nvPr>
        </p:nvSpPr>
        <p:spPr>
          <a:xfrm>
            <a:off x="2647579" y="5127417"/>
            <a:ext cx="2771566" cy="287670"/>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0"/>
              </a:spcBef>
              <a:spcAft>
                <a:spcPts val="0"/>
              </a:spcAft>
              <a:buClr>
                <a:srgbClr val="2B3990"/>
              </a:buClr>
              <a:buSzPts val="1100"/>
              <a:buFont typeface="Lato"/>
              <a:buNone/>
              <a:defRPr sz="1100" b="0" i="1">
                <a:solidFill>
                  <a:srgbClr val="2B3990"/>
                </a:solidFill>
                <a:latin typeface="+mn-lt"/>
                <a:ea typeface="Lato"/>
                <a:cs typeface="Lato"/>
                <a:sym typeface="Lato"/>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757070"/>
              </a:buClr>
              <a:buSzPts val="1800"/>
              <a:buChar char="▪"/>
              <a:defRPr/>
            </a:lvl4pPr>
            <a:lvl5pPr marL="2286000" lvl="4" indent="-342900" algn="l">
              <a:lnSpc>
                <a:spcPct val="90000"/>
              </a:lnSpc>
              <a:spcBef>
                <a:spcPts val="500"/>
              </a:spcBef>
              <a:spcAft>
                <a:spcPts val="0"/>
              </a:spcAft>
              <a:buClr>
                <a:srgbClr val="75707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 name="Google Shape;22;p12" descr="Blue text on a black background&#10;&#10;Description automatically generated">
            <a:extLst>
              <a:ext uri="{FF2B5EF4-FFF2-40B4-BE49-F238E27FC236}">
                <a16:creationId xmlns:a16="http://schemas.microsoft.com/office/drawing/2014/main" id="{ED6B37E3-36AB-A644-86AC-6E2F3A6263A6}"/>
              </a:ext>
            </a:extLst>
          </p:cNvPr>
          <p:cNvPicPr preferRelativeResize="0"/>
          <p:nvPr userDrawn="1"/>
        </p:nvPicPr>
        <p:blipFill rotWithShape="1">
          <a:blip r:embed="rId2">
            <a:alphaModFix/>
          </a:blip>
          <a:srcRect/>
          <a:stretch/>
        </p:blipFill>
        <p:spPr>
          <a:xfrm>
            <a:off x="511624" y="6251244"/>
            <a:ext cx="1802368" cy="400931"/>
          </a:xfrm>
          <a:prstGeom prst="rect">
            <a:avLst/>
          </a:prstGeom>
          <a:noFill/>
          <a:ln>
            <a:noFill/>
          </a:ln>
        </p:spPr>
      </p:pic>
      <p:sp>
        <p:nvSpPr>
          <p:cNvPr id="37" name="Slide Number Placeholder 36">
            <a:extLst>
              <a:ext uri="{FF2B5EF4-FFF2-40B4-BE49-F238E27FC236}">
                <a16:creationId xmlns:a16="http://schemas.microsoft.com/office/drawing/2014/main" id="{9E808EF8-2926-7A9B-09AA-3BDFA52736B9}"/>
              </a:ext>
            </a:extLst>
          </p:cNvPr>
          <p:cNvSpPr>
            <a:spLocks noGrp="1"/>
          </p:cNvSpPr>
          <p:nvPr>
            <p:ph type="sldNum" sz="quarter" idx="13"/>
          </p:nvPr>
        </p:nvSpPr>
        <p:spPr>
          <a:xfrm>
            <a:off x="9601824" y="6356350"/>
            <a:ext cx="1751976" cy="365125"/>
          </a:xfrm>
        </p:spPr>
        <p:txBody>
          <a:bodyPr/>
          <a:lstStyle>
            <a:lvl1pPr>
              <a:defRPr>
                <a:latin typeface="+mn-lt"/>
              </a:defRPr>
            </a:lvl1pPr>
          </a:lstStyle>
          <a:p>
            <a:fld id="{8782BFEE-EB8F-DB48-8DE7-FAD35D4F1A54}" type="slidenum">
              <a:rPr lang="en-CH" smtClean="0"/>
              <a:pPr/>
              <a:t>‹#›</a:t>
            </a:fld>
            <a:endParaRPr lang="en-CH"/>
          </a:p>
        </p:txBody>
      </p:sp>
      <p:pic>
        <p:nvPicPr>
          <p:cNvPr id="3" name="Picture 2" descr="A black and white logo&#10;&#10;Description automatically generated">
            <a:extLst>
              <a:ext uri="{FF2B5EF4-FFF2-40B4-BE49-F238E27FC236}">
                <a16:creationId xmlns:a16="http://schemas.microsoft.com/office/drawing/2014/main" id="{0602381B-3E49-A9FF-7F10-C1CF380FA4F8}"/>
              </a:ext>
            </a:extLst>
          </p:cNvPr>
          <p:cNvPicPr>
            <a:picLocks noChangeAspect="1"/>
          </p:cNvPicPr>
          <p:nvPr userDrawn="1"/>
        </p:nvPicPr>
        <p:blipFill>
          <a:blip r:embed="rId3"/>
          <a:stretch>
            <a:fillRect/>
          </a:stretch>
        </p:blipFill>
        <p:spPr>
          <a:xfrm>
            <a:off x="715588" y="526936"/>
            <a:ext cx="4489466" cy="1128272"/>
          </a:xfrm>
          <a:prstGeom prst="rect">
            <a:avLst/>
          </a:prstGeom>
        </p:spPr>
      </p:pic>
      <p:sp>
        <p:nvSpPr>
          <p:cNvPr id="2" name="Footer Placeholder 4">
            <a:extLst>
              <a:ext uri="{FF2B5EF4-FFF2-40B4-BE49-F238E27FC236}">
                <a16:creationId xmlns:a16="http://schemas.microsoft.com/office/drawing/2014/main" id="{BC490F2D-082E-B508-DFD1-83C425519237}"/>
              </a:ext>
            </a:extLst>
          </p:cNvPr>
          <p:cNvSpPr>
            <a:spLocks noGrp="1"/>
          </p:cNvSpPr>
          <p:nvPr>
            <p:ph type="ftr" sz="quarter" idx="14"/>
          </p:nvPr>
        </p:nvSpPr>
        <p:spPr>
          <a:xfrm>
            <a:off x="4038600" y="6356350"/>
            <a:ext cx="4114800" cy="365125"/>
          </a:xfrm>
          <a:prstGeom prst="rect">
            <a:avLst/>
          </a:prstGeom>
        </p:spPr>
        <p:txBody>
          <a:bodyPr vert="horz" lIns="91440" tIns="45720" rIns="91440" bIns="45720" rtlCol="0" anchor="ctr"/>
          <a:lstStyle>
            <a:lvl1pPr algn="ctr">
              <a:defRPr sz="1200" b="1">
                <a:solidFill>
                  <a:schemeClr val="tx1">
                    <a:lumMod val="95000"/>
                    <a:lumOff val="5000"/>
                  </a:schemeClr>
                </a:solidFill>
                <a:latin typeface="+mn-lt"/>
              </a:defRPr>
            </a:lvl1pPr>
          </a:lstStyle>
          <a:p>
            <a:pPr>
              <a:buClr>
                <a:srgbClr val="2B3990"/>
              </a:buClr>
              <a:buSzPts val="1200"/>
              <a:buFont typeface="Lato"/>
              <a:buNone/>
            </a:pPr>
            <a:r>
              <a:rPr lang="en-GB">
                <a:ea typeface="Lato"/>
                <a:cs typeface="Lato"/>
                <a:sym typeface="Lato"/>
              </a:rPr>
              <a:t>©INPACE 2024-2027</a:t>
            </a:r>
            <a:endParaRPr lang="en-GB"/>
          </a:p>
        </p:txBody>
      </p:sp>
    </p:spTree>
    <p:extLst>
      <p:ext uri="{BB962C8B-B14F-4D97-AF65-F5344CB8AC3E}">
        <p14:creationId xmlns:p14="http://schemas.microsoft.com/office/powerpoint/2010/main" val="30628044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8D38-1D2B-F17A-372C-74EB696271E4}"/>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8C78D322-C3FF-E530-40F7-583FD19D30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C8255E9-DA82-1377-5A10-93C25ED30E1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0DF27D7A-2090-F3D3-D491-D237591769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F528A53-0A98-AA45-74EF-5DC68DC9766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9" name="Slide Number Placeholder 8">
            <a:extLst>
              <a:ext uri="{FF2B5EF4-FFF2-40B4-BE49-F238E27FC236}">
                <a16:creationId xmlns:a16="http://schemas.microsoft.com/office/drawing/2014/main" id="{76CC56F8-B209-C34F-961E-FA41F499A6C8}"/>
              </a:ext>
            </a:extLst>
          </p:cNvPr>
          <p:cNvSpPr>
            <a:spLocks noGrp="1"/>
          </p:cNvSpPr>
          <p:nvPr>
            <p:ph type="sldNum" sz="quarter" idx="12"/>
          </p:nvPr>
        </p:nvSpPr>
        <p:spPr/>
        <p:txBody>
          <a:bodyPr/>
          <a:lstStyle>
            <a:lvl1pPr>
              <a:defRPr>
                <a:latin typeface="+mn-lt"/>
              </a:defRPr>
            </a:lvl1pPr>
          </a:lstStyle>
          <a:p>
            <a:fld id="{8782BFEE-EB8F-DB48-8DE7-FAD35D4F1A54}" type="slidenum">
              <a:rPr lang="en-CH" smtClean="0"/>
              <a:pPr/>
              <a:t>‹#›</a:t>
            </a:fld>
            <a:endParaRPr lang="en-CH"/>
          </a:p>
        </p:txBody>
      </p:sp>
      <p:sp>
        <p:nvSpPr>
          <p:cNvPr id="10" name="Rectangle 9">
            <a:extLst>
              <a:ext uri="{FF2B5EF4-FFF2-40B4-BE49-F238E27FC236}">
                <a16:creationId xmlns:a16="http://schemas.microsoft.com/office/drawing/2014/main" id="{FA09FCF7-4D8C-5219-05D1-7A22DD9ACA78}"/>
              </a:ext>
            </a:extLst>
          </p:cNvPr>
          <p:cNvSpPr/>
          <p:nvPr userDrawn="1"/>
        </p:nvSpPr>
        <p:spPr>
          <a:xfrm>
            <a:off x="793" y="-37711"/>
            <a:ext cx="835819" cy="658813"/>
          </a:xfrm>
          <a:prstGeom prst="rect">
            <a:avLst/>
          </a:prstGeom>
          <a:solidFill>
            <a:srgbClr val="0F6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F2AD511-41D2-1D83-52D2-5C07CB9A6B70}"/>
              </a:ext>
            </a:extLst>
          </p:cNvPr>
          <p:cNvSpPr/>
          <p:nvPr userDrawn="1"/>
        </p:nvSpPr>
        <p:spPr>
          <a:xfrm>
            <a:off x="-1" y="4015597"/>
            <a:ext cx="419100" cy="1143000"/>
          </a:xfrm>
          <a:prstGeom prst="rect">
            <a:avLst/>
          </a:prstGeom>
          <a:solidFill>
            <a:srgbClr val="03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573ADC-A220-94E6-5E14-3691C64B1470}"/>
              </a:ext>
            </a:extLst>
          </p:cNvPr>
          <p:cNvSpPr/>
          <p:nvPr userDrawn="1"/>
        </p:nvSpPr>
        <p:spPr>
          <a:xfrm>
            <a:off x="-1" y="5143979"/>
            <a:ext cx="665163" cy="1714021"/>
          </a:xfrm>
          <a:prstGeom prst="rect">
            <a:avLst/>
          </a:prstGeom>
          <a:solidFill>
            <a:srgbClr val="04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0C5AEB-393C-1337-7511-68FEBDAC2B77}"/>
              </a:ext>
            </a:extLst>
          </p:cNvPr>
          <p:cNvSpPr/>
          <p:nvPr userDrawn="1"/>
        </p:nvSpPr>
        <p:spPr>
          <a:xfrm>
            <a:off x="11352362" y="3433313"/>
            <a:ext cx="836612" cy="805672"/>
          </a:xfrm>
          <a:prstGeom prst="rect">
            <a:avLst/>
          </a:prstGeom>
          <a:solidFill>
            <a:srgbClr val="03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B0F228C8-3D19-D676-3E9E-23325784A2DB}"/>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algn="ctr">
              <a:defRPr sz="1200" b="1">
                <a:solidFill>
                  <a:schemeClr val="tx1">
                    <a:lumMod val="95000"/>
                    <a:lumOff val="5000"/>
                  </a:schemeClr>
                </a:solidFill>
                <a:latin typeface="+mn-lt"/>
              </a:defRPr>
            </a:lvl1pPr>
          </a:lstStyle>
          <a:p>
            <a:pPr>
              <a:buClr>
                <a:srgbClr val="2B3990"/>
              </a:buClr>
              <a:buSzPts val="1200"/>
              <a:buFont typeface="Lato"/>
              <a:buNone/>
            </a:pPr>
            <a:r>
              <a:rPr lang="en-GB">
                <a:ea typeface="Lato"/>
                <a:cs typeface="Lato"/>
                <a:sym typeface="Lato"/>
              </a:rPr>
              <a:t>©INPACE 2024-2027</a:t>
            </a:r>
            <a:endParaRPr lang="en-GB"/>
          </a:p>
        </p:txBody>
      </p:sp>
    </p:spTree>
    <p:extLst>
      <p:ext uri="{BB962C8B-B14F-4D97-AF65-F5344CB8AC3E}">
        <p14:creationId xmlns:p14="http://schemas.microsoft.com/office/powerpoint/2010/main" val="87020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BA447-B8CC-E664-4339-D4BBF12E4BDA}"/>
              </a:ext>
            </a:extLst>
          </p:cNvPr>
          <p:cNvSpPr>
            <a:spLocks noGrp="1"/>
          </p:cNvSpPr>
          <p:nvPr>
            <p:ph type="title"/>
          </p:nvPr>
        </p:nvSpPr>
        <p:spPr/>
        <p:txBody>
          <a:bodyPr/>
          <a:lstStyle/>
          <a:p>
            <a:r>
              <a:rPr lang="en-GB"/>
              <a:t>Click to edit Master title style</a:t>
            </a:r>
            <a:endParaRPr lang="en-CH"/>
          </a:p>
        </p:txBody>
      </p:sp>
      <p:sp>
        <p:nvSpPr>
          <p:cNvPr id="5" name="Slide Number Placeholder 4">
            <a:extLst>
              <a:ext uri="{FF2B5EF4-FFF2-40B4-BE49-F238E27FC236}">
                <a16:creationId xmlns:a16="http://schemas.microsoft.com/office/drawing/2014/main" id="{949574C3-8038-5F3C-24DA-E2476AC36571}"/>
              </a:ext>
            </a:extLst>
          </p:cNvPr>
          <p:cNvSpPr>
            <a:spLocks noGrp="1"/>
          </p:cNvSpPr>
          <p:nvPr>
            <p:ph type="sldNum" sz="quarter" idx="12"/>
          </p:nvPr>
        </p:nvSpPr>
        <p:spPr/>
        <p:txBody>
          <a:bodyPr/>
          <a:lstStyle>
            <a:lvl1pPr>
              <a:defRPr>
                <a:latin typeface="+mn-lt"/>
              </a:defRPr>
            </a:lvl1pPr>
          </a:lstStyle>
          <a:p>
            <a:fld id="{8782BFEE-EB8F-DB48-8DE7-FAD35D4F1A54}" type="slidenum">
              <a:rPr lang="en-CH" smtClean="0"/>
              <a:pPr/>
              <a:t>‹#›</a:t>
            </a:fld>
            <a:endParaRPr lang="en-CH"/>
          </a:p>
        </p:txBody>
      </p:sp>
      <p:sp>
        <p:nvSpPr>
          <p:cNvPr id="6" name="Google Shape;93;p25">
            <a:extLst>
              <a:ext uri="{FF2B5EF4-FFF2-40B4-BE49-F238E27FC236}">
                <a16:creationId xmlns:a16="http://schemas.microsoft.com/office/drawing/2014/main" id="{1F1EC71E-3BF1-3E4F-C49E-663DF1796BFD}"/>
              </a:ext>
            </a:extLst>
          </p:cNvPr>
          <p:cNvSpPr>
            <a:spLocks noGrp="1"/>
          </p:cNvSpPr>
          <p:nvPr>
            <p:ph type="tbl" idx="2"/>
          </p:nvPr>
        </p:nvSpPr>
        <p:spPr>
          <a:xfrm>
            <a:off x="838200" y="2018581"/>
            <a:ext cx="10515600" cy="411075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b="0" i="0" u="none" strike="noStrike" cap="none">
                <a:solidFill>
                  <a:srgbClr val="000000"/>
                </a:solidFill>
                <a:latin typeface="+mn-lt"/>
                <a:ea typeface="Helvetica" pitchFamily="2" charset="0"/>
                <a:cs typeface="Calibri" panose="020F0502020204030204" pitchFamily="34" charset="0"/>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Footer Placeholder 4">
            <a:extLst>
              <a:ext uri="{FF2B5EF4-FFF2-40B4-BE49-F238E27FC236}">
                <a16:creationId xmlns:a16="http://schemas.microsoft.com/office/drawing/2014/main" id="{4A27BDFC-A4B3-F84F-EA04-5D239F0F22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tx1">
                    <a:lumMod val="95000"/>
                    <a:lumOff val="5000"/>
                  </a:schemeClr>
                </a:solidFill>
                <a:latin typeface="+mn-lt"/>
              </a:defRPr>
            </a:lvl1pPr>
          </a:lstStyle>
          <a:p>
            <a:pPr>
              <a:buClr>
                <a:srgbClr val="2B3990"/>
              </a:buClr>
              <a:buSzPts val="1200"/>
              <a:buFont typeface="Lato"/>
              <a:buNone/>
            </a:pPr>
            <a:r>
              <a:rPr lang="en-GB">
                <a:ea typeface="Lato"/>
                <a:cs typeface="Lato"/>
                <a:sym typeface="Lato"/>
              </a:rPr>
              <a:t>©INPACE 2024-2027</a:t>
            </a:r>
            <a:endParaRPr lang="en-GB"/>
          </a:p>
        </p:txBody>
      </p:sp>
    </p:spTree>
    <p:extLst>
      <p:ext uri="{BB962C8B-B14F-4D97-AF65-F5344CB8AC3E}">
        <p14:creationId xmlns:p14="http://schemas.microsoft.com/office/powerpoint/2010/main" val="950555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6080C-88FA-B30C-2BB9-FE18C578B56E}"/>
              </a:ext>
            </a:extLst>
          </p:cNvPr>
          <p:cNvSpPr>
            <a:spLocks noGrp="1"/>
          </p:cNvSpPr>
          <p:nvPr>
            <p:ph type="ctrTitle"/>
          </p:nvPr>
        </p:nvSpPr>
        <p:spPr>
          <a:xfrm>
            <a:off x="1524000" y="1122363"/>
            <a:ext cx="9144000" cy="2387600"/>
          </a:xfrm>
        </p:spPr>
        <p:txBody>
          <a:bodyPr anchor="b"/>
          <a:lstStyle>
            <a:lvl1pPr algn="ctr">
              <a:defRPr sz="6000">
                <a:latin typeface="+mj-lt"/>
                <a:ea typeface="Lato" panose="020F0502020204030203" pitchFamily="34" charset="0"/>
                <a:cs typeface="Lato" panose="020F0502020204030203" pitchFamily="34" charset="0"/>
              </a:defRPr>
            </a:lvl1pPr>
          </a:lstStyle>
          <a:p>
            <a:r>
              <a:rPr lang="en-GB"/>
              <a:t>Click to edit Master title style</a:t>
            </a:r>
            <a:endParaRPr lang="en-CH"/>
          </a:p>
        </p:txBody>
      </p:sp>
      <p:sp>
        <p:nvSpPr>
          <p:cNvPr id="3" name="Subtitle 2">
            <a:extLst>
              <a:ext uri="{FF2B5EF4-FFF2-40B4-BE49-F238E27FC236}">
                <a16:creationId xmlns:a16="http://schemas.microsoft.com/office/drawing/2014/main" id="{E28B1B0A-5EB9-F135-75B8-2592D67A1F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6" name="Slide Number Placeholder 5">
            <a:extLst>
              <a:ext uri="{FF2B5EF4-FFF2-40B4-BE49-F238E27FC236}">
                <a16:creationId xmlns:a16="http://schemas.microsoft.com/office/drawing/2014/main" id="{095E6CC1-47D1-D5CE-2D71-F3A581889D7C}"/>
              </a:ext>
            </a:extLst>
          </p:cNvPr>
          <p:cNvSpPr>
            <a:spLocks noGrp="1"/>
          </p:cNvSpPr>
          <p:nvPr>
            <p:ph type="sldNum" sz="quarter" idx="12"/>
          </p:nvPr>
        </p:nvSpPr>
        <p:spPr/>
        <p:txBody>
          <a:bodyPr/>
          <a:lstStyle>
            <a:lvl1pPr>
              <a:defRPr>
                <a:latin typeface="+mn-lt"/>
              </a:defRPr>
            </a:lvl1pPr>
          </a:lstStyle>
          <a:p>
            <a:fld id="{8782BFEE-EB8F-DB48-8DE7-FAD35D4F1A54}" type="slidenum">
              <a:rPr lang="en-CH" smtClean="0"/>
              <a:pPr/>
              <a:t>‹#›</a:t>
            </a:fld>
            <a:endParaRPr lang="en-CH"/>
          </a:p>
        </p:txBody>
      </p:sp>
      <p:sp>
        <p:nvSpPr>
          <p:cNvPr id="5" name="Footer Placeholder 4">
            <a:extLst>
              <a:ext uri="{FF2B5EF4-FFF2-40B4-BE49-F238E27FC236}">
                <a16:creationId xmlns:a16="http://schemas.microsoft.com/office/drawing/2014/main" id="{12592D9F-47CA-7C44-90CC-3A68C70AF1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tx1">
                    <a:lumMod val="95000"/>
                    <a:lumOff val="5000"/>
                  </a:schemeClr>
                </a:solidFill>
                <a:latin typeface="+mn-lt"/>
              </a:defRPr>
            </a:lvl1pPr>
          </a:lstStyle>
          <a:p>
            <a:pPr>
              <a:buClr>
                <a:srgbClr val="2B3990"/>
              </a:buClr>
              <a:buSzPts val="1200"/>
              <a:buFont typeface="Lato"/>
              <a:buNone/>
            </a:pPr>
            <a:r>
              <a:rPr lang="en-GB">
                <a:ea typeface="Lato"/>
                <a:cs typeface="Lato"/>
                <a:sym typeface="Lato"/>
              </a:rPr>
              <a:t>©INPACE 2024-2027</a:t>
            </a:r>
            <a:endParaRPr lang="en-GB"/>
          </a:p>
        </p:txBody>
      </p:sp>
    </p:spTree>
    <p:extLst>
      <p:ext uri="{BB962C8B-B14F-4D97-AF65-F5344CB8AC3E}">
        <p14:creationId xmlns:p14="http://schemas.microsoft.com/office/powerpoint/2010/main" val="26194552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2_Title Slid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737E3216-960B-4D05-9009-27FF88F94A54}"/>
              </a:ext>
            </a:extLst>
          </p:cNvPr>
          <p:cNvSpPr>
            <a:spLocks noGrp="1"/>
          </p:cNvSpPr>
          <p:nvPr>
            <p:ph type="pic" sz="quarter" idx="10"/>
          </p:nvPr>
        </p:nvSpPr>
        <p:spPr>
          <a:xfrm>
            <a:off x="7612800" y="0"/>
            <a:ext cx="4579200" cy="6858000"/>
          </a:xfrm>
          <a:custGeom>
            <a:avLst/>
            <a:gdLst>
              <a:gd name="connsiteX0" fmla="*/ 0 w 4579200"/>
              <a:gd name="connsiteY0" fmla="*/ 0 h 6858000"/>
              <a:gd name="connsiteX1" fmla="*/ 4579200 w 4579200"/>
              <a:gd name="connsiteY1" fmla="*/ 0 h 6858000"/>
              <a:gd name="connsiteX2" fmla="*/ 4579200 w 4579200"/>
              <a:gd name="connsiteY2" fmla="*/ 1143006 h 6858000"/>
              <a:gd name="connsiteX3" fmla="*/ 3434400 w 4579200"/>
              <a:gd name="connsiteY3" fmla="*/ 1143006 h 6858000"/>
              <a:gd name="connsiteX4" fmla="*/ 3434400 w 4579200"/>
              <a:gd name="connsiteY4" fmla="*/ 2287806 h 6858000"/>
              <a:gd name="connsiteX5" fmla="*/ 4579200 w 4579200"/>
              <a:gd name="connsiteY5" fmla="*/ 2287806 h 6858000"/>
              <a:gd name="connsiteX6" fmla="*/ 4579200 w 4579200"/>
              <a:gd name="connsiteY6" fmla="*/ 6858000 h 6858000"/>
              <a:gd name="connsiteX7" fmla="*/ 3434400 w 4579200"/>
              <a:gd name="connsiteY7" fmla="*/ 6858000 h 6858000"/>
              <a:gd name="connsiteX8" fmla="*/ 3434400 w 4579200"/>
              <a:gd name="connsiteY8" fmla="*/ 5713200 h 6858000"/>
              <a:gd name="connsiteX9" fmla="*/ 2289600 w 4579200"/>
              <a:gd name="connsiteY9" fmla="*/ 5713200 h 6858000"/>
              <a:gd name="connsiteX10" fmla="*/ 2289600 w 4579200"/>
              <a:gd name="connsiteY10" fmla="*/ 6858000 h 6858000"/>
              <a:gd name="connsiteX11" fmla="*/ 0 w 45792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9200" h="6858000">
                <a:moveTo>
                  <a:pt x="0" y="0"/>
                </a:moveTo>
                <a:lnTo>
                  <a:pt x="4579200" y="0"/>
                </a:lnTo>
                <a:lnTo>
                  <a:pt x="4579200" y="1143006"/>
                </a:lnTo>
                <a:lnTo>
                  <a:pt x="3434400" y="1143006"/>
                </a:lnTo>
                <a:lnTo>
                  <a:pt x="3434400" y="2287806"/>
                </a:lnTo>
                <a:lnTo>
                  <a:pt x="4579200" y="2287806"/>
                </a:lnTo>
                <a:lnTo>
                  <a:pt x="4579200" y="6858000"/>
                </a:lnTo>
                <a:lnTo>
                  <a:pt x="3434400" y="6858000"/>
                </a:lnTo>
                <a:lnTo>
                  <a:pt x="3434400" y="5713200"/>
                </a:lnTo>
                <a:lnTo>
                  <a:pt x="2289600" y="5713200"/>
                </a:lnTo>
                <a:lnTo>
                  <a:pt x="2289600" y="6858000"/>
                </a:lnTo>
                <a:lnTo>
                  <a:pt x="0" y="6858000"/>
                </a:lnTo>
                <a:close/>
              </a:path>
            </a:pathLst>
          </a:custGeom>
          <a:solidFill>
            <a:schemeClr val="bg2">
              <a:lumMod val="75000"/>
            </a:schemeClr>
          </a:solidFill>
        </p:spPr>
        <p:txBody>
          <a:bodyPr wrap="square">
            <a:noAutofit/>
          </a:bodyPr>
          <a:lstStyle>
            <a:lvl1pPr>
              <a:defRPr sz="1200"/>
            </a:lvl1pPr>
          </a:lstStyle>
          <a:p>
            <a:endParaRPr lang="en-US"/>
          </a:p>
        </p:txBody>
      </p:sp>
      <p:sp>
        <p:nvSpPr>
          <p:cNvPr id="23" name="Title 21">
            <a:extLst>
              <a:ext uri="{FF2B5EF4-FFF2-40B4-BE49-F238E27FC236}">
                <a16:creationId xmlns:a16="http://schemas.microsoft.com/office/drawing/2014/main" id="{C534D1A1-1B05-4911-9011-C933A1DD4FE9}"/>
              </a:ext>
            </a:extLst>
          </p:cNvPr>
          <p:cNvSpPr>
            <a:spLocks noGrp="1"/>
          </p:cNvSpPr>
          <p:nvPr>
            <p:ph type="title" hasCustomPrompt="1"/>
          </p:nvPr>
        </p:nvSpPr>
        <p:spPr>
          <a:xfrm>
            <a:off x="878985" y="1146010"/>
            <a:ext cx="6751320" cy="775185"/>
          </a:xfrm>
        </p:spPr>
        <p:txBody>
          <a:bodyPr wrap="square" tIns="108000" bIns="108000">
            <a:spAutoFit/>
          </a:bodyPr>
          <a:lstStyle>
            <a:lvl1pPr>
              <a:defRPr sz="4000">
                <a:latin typeface="+mj-lt"/>
              </a:defRPr>
            </a:lvl1pPr>
          </a:lstStyle>
          <a:p>
            <a:r>
              <a:rPr lang="en-US"/>
              <a:t>Add Your Title Here</a:t>
            </a:r>
          </a:p>
        </p:txBody>
      </p:sp>
      <p:sp>
        <p:nvSpPr>
          <p:cNvPr id="54" name="Slide Number Placeholder 5">
            <a:extLst>
              <a:ext uri="{FF2B5EF4-FFF2-40B4-BE49-F238E27FC236}">
                <a16:creationId xmlns:a16="http://schemas.microsoft.com/office/drawing/2014/main" id="{FC3149BD-EE2B-A692-7A23-27FE4A1C9B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bg1"/>
                </a:solidFill>
                <a:latin typeface="+mn-lt"/>
              </a:defRPr>
            </a:lvl1pPr>
          </a:lstStyle>
          <a:p>
            <a:fld id="{8782BFEE-EB8F-DB48-8DE7-FAD35D4F1A54}" type="slidenum">
              <a:rPr lang="en-CH" smtClean="0"/>
              <a:pPr/>
              <a:t>‹#›</a:t>
            </a:fld>
            <a:endParaRPr lang="en-CH"/>
          </a:p>
        </p:txBody>
      </p:sp>
      <p:sp>
        <p:nvSpPr>
          <p:cNvPr id="61" name="Content Placeholder 2">
            <a:extLst>
              <a:ext uri="{FF2B5EF4-FFF2-40B4-BE49-F238E27FC236}">
                <a16:creationId xmlns:a16="http://schemas.microsoft.com/office/drawing/2014/main" id="{BF04F55D-D6C3-36CD-3218-D34FE5332F4B}"/>
              </a:ext>
            </a:extLst>
          </p:cNvPr>
          <p:cNvSpPr>
            <a:spLocks noGrp="1"/>
          </p:cNvSpPr>
          <p:nvPr>
            <p:ph sz="half" idx="1"/>
          </p:nvPr>
        </p:nvSpPr>
        <p:spPr>
          <a:xfrm>
            <a:off x="838200" y="2285999"/>
            <a:ext cx="5181600" cy="389096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pic>
        <p:nvPicPr>
          <p:cNvPr id="2" name="Picture 1">
            <a:extLst>
              <a:ext uri="{FF2B5EF4-FFF2-40B4-BE49-F238E27FC236}">
                <a16:creationId xmlns:a16="http://schemas.microsoft.com/office/drawing/2014/main" id="{8A386ACB-9B45-0CA4-FA43-42F718BDF781}"/>
              </a:ext>
            </a:extLst>
          </p:cNvPr>
          <p:cNvPicPr>
            <a:picLocks noChangeAspect="1"/>
          </p:cNvPicPr>
          <p:nvPr userDrawn="1"/>
        </p:nvPicPr>
        <p:blipFill>
          <a:blip r:embed="rId2"/>
          <a:srcRect/>
          <a:stretch/>
        </p:blipFill>
        <p:spPr>
          <a:xfrm>
            <a:off x="751797" y="6423574"/>
            <a:ext cx="1201506" cy="230674"/>
          </a:xfrm>
          <a:prstGeom prst="rect">
            <a:avLst/>
          </a:prstGeom>
        </p:spPr>
      </p:pic>
      <p:sp>
        <p:nvSpPr>
          <p:cNvPr id="3" name="Footer Placeholder 4">
            <a:extLst>
              <a:ext uri="{FF2B5EF4-FFF2-40B4-BE49-F238E27FC236}">
                <a16:creationId xmlns:a16="http://schemas.microsoft.com/office/drawing/2014/main" id="{BB866623-39B6-B339-E33F-F572010623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tx1">
                    <a:lumMod val="95000"/>
                    <a:lumOff val="5000"/>
                  </a:schemeClr>
                </a:solidFill>
                <a:latin typeface="+mn-lt"/>
              </a:defRPr>
            </a:lvl1pPr>
          </a:lstStyle>
          <a:p>
            <a:pPr>
              <a:buClr>
                <a:srgbClr val="2B3990"/>
              </a:buClr>
              <a:buSzPts val="1200"/>
              <a:buFont typeface="Lato"/>
              <a:buNone/>
            </a:pPr>
            <a:r>
              <a:rPr lang="en-GB">
                <a:ea typeface="Lato"/>
                <a:cs typeface="Lato"/>
                <a:sym typeface="Lato"/>
              </a:rPr>
              <a:t>©INPACE 2024-2027</a:t>
            </a:r>
            <a:endParaRPr lang="en-GB"/>
          </a:p>
        </p:txBody>
      </p:sp>
    </p:spTree>
    <p:extLst>
      <p:ext uri="{BB962C8B-B14F-4D97-AF65-F5344CB8AC3E}">
        <p14:creationId xmlns:p14="http://schemas.microsoft.com/office/powerpoint/2010/main" val="1359967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4_Title Slid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737E3216-960B-4D05-9009-27FF88F94A54}"/>
              </a:ext>
            </a:extLst>
          </p:cNvPr>
          <p:cNvSpPr>
            <a:spLocks noGrp="1"/>
          </p:cNvSpPr>
          <p:nvPr>
            <p:ph type="pic" sz="quarter" idx="10"/>
          </p:nvPr>
        </p:nvSpPr>
        <p:spPr>
          <a:xfrm>
            <a:off x="-1" y="0"/>
            <a:ext cx="5036695" cy="6858000"/>
          </a:xfrm>
          <a:custGeom>
            <a:avLst/>
            <a:gdLst>
              <a:gd name="connsiteX0" fmla="*/ 0 w 4579200"/>
              <a:gd name="connsiteY0" fmla="*/ 0 h 6858000"/>
              <a:gd name="connsiteX1" fmla="*/ 4579200 w 4579200"/>
              <a:gd name="connsiteY1" fmla="*/ 0 h 6858000"/>
              <a:gd name="connsiteX2" fmla="*/ 4579200 w 4579200"/>
              <a:gd name="connsiteY2" fmla="*/ 1143006 h 6858000"/>
              <a:gd name="connsiteX3" fmla="*/ 3434400 w 4579200"/>
              <a:gd name="connsiteY3" fmla="*/ 1143006 h 6858000"/>
              <a:gd name="connsiteX4" fmla="*/ 3434400 w 4579200"/>
              <a:gd name="connsiteY4" fmla="*/ 2287806 h 6858000"/>
              <a:gd name="connsiteX5" fmla="*/ 4579200 w 4579200"/>
              <a:gd name="connsiteY5" fmla="*/ 2287806 h 6858000"/>
              <a:gd name="connsiteX6" fmla="*/ 4579200 w 4579200"/>
              <a:gd name="connsiteY6" fmla="*/ 6858000 h 6858000"/>
              <a:gd name="connsiteX7" fmla="*/ 3434400 w 4579200"/>
              <a:gd name="connsiteY7" fmla="*/ 6858000 h 6858000"/>
              <a:gd name="connsiteX8" fmla="*/ 3434400 w 4579200"/>
              <a:gd name="connsiteY8" fmla="*/ 5713200 h 6858000"/>
              <a:gd name="connsiteX9" fmla="*/ 2289600 w 4579200"/>
              <a:gd name="connsiteY9" fmla="*/ 5713200 h 6858000"/>
              <a:gd name="connsiteX10" fmla="*/ 2289600 w 4579200"/>
              <a:gd name="connsiteY10" fmla="*/ 6858000 h 6858000"/>
              <a:gd name="connsiteX11" fmla="*/ 0 w 45792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9200" h="6858000">
                <a:moveTo>
                  <a:pt x="0" y="0"/>
                </a:moveTo>
                <a:lnTo>
                  <a:pt x="4579200" y="0"/>
                </a:lnTo>
                <a:lnTo>
                  <a:pt x="4579200" y="1143006"/>
                </a:lnTo>
                <a:lnTo>
                  <a:pt x="3434400" y="1143006"/>
                </a:lnTo>
                <a:lnTo>
                  <a:pt x="3434400" y="2287806"/>
                </a:lnTo>
                <a:lnTo>
                  <a:pt x="4579200" y="2287806"/>
                </a:lnTo>
                <a:lnTo>
                  <a:pt x="4579200" y="6858000"/>
                </a:lnTo>
                <a:lnTo>
                  <a:pt x="3434400" y="6858000"/>
                </a:lnTo>
                <a:lnTo>
                  <a:pt x="3434400" y="5713200"/>
                </a:lnTo>
                <a:lnTo>
                  <a:pt x="2289600" y="5713200"/>
                </a:lnTo>
                <a:lnTo>
                  <a:pt x="2289600" y="6858000"/>
                </a:lnTo>
                <a:lnTo>
                  <a:pt x="0" y="6858000"/>
                </a:lnTo>
                <a:close/>
              </a:path>
            </a:pathLst>
          </a:custGeom>
          <a:solidFill>
            <a:schemeClr val="bg2">
              <a:lumMod val="75000"/>
            </a:schemeClr>
          </a:solidFill>
        </p:spPr>
        <p:txBody>
          <a:bodyPr wrap="square">
            <a:noAutofit/>
          </a:bodyPr>
          <a:lstStyle>
            <a:lvl1pPr>
              <a:defRPr sz="1200"/>
            </a:lvl1pPr>
          </a:lstStyle>
          <a:p>
            <a:endParaRPr lang="en-US"/>
          </a:p>
        </p:txBody>
      </p:sp>
      <p:sp>
        <p:nvSpPr>
          <p:cNvPr id="23" name="Title 21">
            <a:extLst>
              <a:ext uri="{FF2B5EF4-FFF2-40B4-BE49-F238E27FC236}">
                <a16:creationId xmlns:a16="http://schemas.microsoft.com/office/drawing/2014/main" id="{C534D1A1-1B05-4911-9011-C933A1DD4FE9}"/>
              </a:ext>
            </a:extLst>
          </p:cNvPr>
          <p:cNvSpPr>
            <a:spLocks noGrp="1"/>
          </p:cNvSpPr>
          <p:nvPr>
            <p:ph type="title" hasCustomPrompt="1"/>
          </p:nvPr>
        </p:nvSpPr>
        <p:spPr>
          <a:xfrm>
            <a:off x="6096000" y="1146010"/>
            <a:ext cx="5446426" cy="775185"/>
          </a:xfrm>
        </p:spPr>
        <p:txBody>
          <a:bodyPr wrap="square" tIns="108000" bIns="108000">
            <a:spAutoFit/>
          </a:bodyPr>
          <a:lstStyle>
            <a:lvl1pPr>
              <a:defRPr sz="4000"/>
            </a:lvl1pPr>
          </a:lstStyle>
          <a:p>
            <a:r>
              <a:rPr lang="en-US"/>
              <a:t>Add Your Title Here</a:t>
            </a:r>
          </a:p>
        </p:txBody>
      </p:sp>
      <p:sp>
        <p:nvSpPr>
          <p:cNvPr id="2" name="Google Shape;23;p12">
            <a:extLst>
              <a:ext uri="{FF2B5EF4-FFF2-40B4-BE49-F238E27FC236}">
                <a16:creationId xmlns:a16="http://schemas.microsoft.com/office/drawing/2014/main" id="{708F140E-BFE2-8489-8E6B-1FB9B659A952}"/>
              </a:ext>
            </a:extLst>
          </p:cNvPr>
          <p:cNvSpPr txBox="1">
            <a:spLocks noGrp="1"/>
          </p:cNvSpPr>
          <p:nvPr>
            <p:ph type="subTitle" idx="1" hasCustomPrompt="1"/>
          </p:nvPr>
        </p:nvSpPr>
        <p:spPr>
          <a:xfrm>
            <a:off x="6082972" y="2875412"/>
            <a:ext cx="6109028" cy="128461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A3838"/>
              </a:buClr>
              <a:buSzPts val="2400"/>
              <a:buNone/>
              <a:defRPr sz="1800">
                <a:latin typeface="+mn-lt"/>
              </a:defRPr>
            </a:lvl1pPr>
            <a:lvl2pPr lvl="1" algn="ctr">
              <a:lnSpc>
                <a:spcPct val="90000"/>
              </a:lnSpc>
              <a:spcBef>
                <a:spcPts val="500"/>
              </a:spcBef>
              <a:spcAft>
                <a:spcPts val="0"/>
              </a:spcAft>
              <a:buClr>
                <a:srgbClr val="3A3838"/>
              </a:buClr>
              <a:buSzPts val="2000"/>
              <a:buNone/>
              <a:defRPr sz="2000"/>
            </a:lvl2pPr>
            <a:lvl3pPr lvl="2" algn="ctr">
              <a:lnSpc>
                <a:spcPct val="90000"/>
              </a:lnSpc>
              <a:spcBef>
                <a:spcPts val="500"/>
              </a:spcBef>
              <a:spcAft>
                <a:spcPts val="0"/>
              </a:spcAft>
              <a:buClr>
                <a:srgbClr val="3A3838"/>
              </a:buClr>
              <a:buSzPts val="1800"/>
              <a:buNone/>
              <a:defRPr sz="1800"/>
            </a:lvl3pPr>
            <a:lvl4pPr lvl="3" algn="ctr">
              <a:lnSpc>
                <a:spcPct val="90000"/>
              </a:lnSpc>
              <a:spcBef>
                <a:spcPts val="500"/>
              </a:spcBef>
              <a:spcAft>
                <a:spcPts val="0"/>
              </a:spcAft>
              <a:buClr>
                <a:srgbClr val="757070"/>
              </a:buClr>
              <a:buSzPts val="1600"/>
              <a:buNone/>
              <a:defRPr sz="1600"/>
            </a:lvl4pPr>
            <a:lvl5pPr lvl="4" algn="ctr">
              <a:lnSpc>
                <a:spcPct val="90000"/>
              </a:lnSpc>
              <a:spcBef>
                <a:spcPts val="500"/>
              </a:spcBef>
              <a:spcAft>
                <a:spcPts val="0"/>
              </a:spcAft>
              <a:buClr>
                <a:srgbClr val="75707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Add text</a:t>
            </a:r>
            <a:endParaRPr/>
          </a:p>
        </p:txBody>
      </p:sp>
      <p:sp>
        <p:nvSpPr>
          <p:cNvPr id="3" name="Text Placeholder 2">
            <a:extLst>
              <a:ext uri="{FF2B5EF4-FFF2-40B4-BE49-F238E27FC236}">
                <a16:creationId xmlns:a16="http://schemas.microsoft.com/office/drawing/2014/main" id="{6E95970C-E382-C42C-7DE0-EE89772D9993}"/>
              </a:ext>
            </a:extLst>
          </p:cNvPr>
          <p:cNvSpPr>
            <a:spLocks noGrp="1"/>
          </p:cNvSpPr>
          <p:nvPr>
            <p:ph type="body" idx="11"/>
          </p:nvPr>
        </p:nvSpPr>
        <p:spPr>
          <a:xfrm>
            <a:off x="6082972" y="1891956"/>
            <a:ext cx="5157787" cy="558153"/>
          </a:xfrm>
        </p:spPr>
        <p:txBody>
          <a:bodyPr anchor="b"/>
          <a:lstStyle>
            <a:lvl1pPr marL="0" indent="0">
              <a:buNone/>
              <a:defRPr sz="2400" b="0">
                <a:solidFill>
                  <a:srgbClr val="0F64B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Slide Number Placeholder 5">
            <a:extLst>
              <a:ext uri="{FF2B5EF4-FFF2-40B4-BE49-F238E27FC236}">
                <a16:creationId xmlns:a16="http://schemas.microsoft.com/office/drawing/2014/main" id="{036468E6-8E98-DA6E-B642-BBA8F3E002C3}"/>
              </a:ext>
            </a:extLst>
          </p:cNvPr>
          <p:cNvSpPr>
            <a:spLocks noGrp="1"/>
          </p:cNvSpPr>
          <p:nvPr>
            <p:ph type="sldNum" sz="quarter" idx="4"/>
          </p:nvPr>
        </p:nvSpPr>
        <p:spPr>
          <a:xfrm>
            <a:off x="9653666" y="6356350"/>
            <a:ext cx="1700133" cy="365125"/>
          </a:xfrm>
          <a:prstGeom prst="rect">
            <a:avLst/>
          </a:prstGeom>
        </p:spPr>
        <p:txBody>
          <a:bodyPr vert="horz" lIns="91440" tIns="45720" rIns="91440" bIns="45720" rtlCol="0" anchor="ctr"/>
          <a:lstStyle>
            <a:lvl1pPr algn="r">
              <a:defRPr sz="1200" b="1">
                <a:solidFill>
                  <a:schemeClr val="tx1">
                    <a:tint val="82000"/>
                  </a:schemeClr>
                </a:solidFill>
                <a:latin typeface="+mn-lt"/>
              </a:defRPr>
            </a:lvl1pPr>
          </a:lstStyle>
          <a:p>
            <a:fld id="{8782BFEE-EB8F-DB48-8DE7-FAD35D4F1A54}" type="slidenum">
              <a:rPr lang="en-CH" smtClean="0"/>
              <a:pPr/>
              <a:t>‹#›</a:t>
            </a:fld>
            <a:endParaRPr lang="en-CH"/>
          </a:p>
        </p:txBody>
      </p:sp>
      <p:sp>
        <p:nvSpPr>
          <p:cNvPr id="4" name="Footer Placeholder 4">
            <a:extLst>
              <a:ext uri="{FF2B5EF4-FFF2-40B4-BE49-F238E27FC236}">
                <a16:creationId xmlns:a16="http://schemas.microsoft.com/office/drawing/2014/main" id="{F1922E51-770B-7CAC-B030-7A814836B1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tx1">
                    <a:lumMod val="95000"/>
                    <a:lumOff val="5000"/>
                  </a:schemeClr>
                </a:solidFill>
                <a:latin typeface="+mn-lt"/>
              </a:defRPr>
            </a:lvl1pPr>
          </a:lstStyle>
          <a:p>
            <a:pPr>
              <a:buClr>
                <a:srgbClr val="2B3990"/>
              </a:buClr>
              <a:buSzPts val="1200"/>
              <a:buFont typeface="Lato"/>
              <a:buNone/>
            </a:pPr>
            <a:r>
              <a:rPr lang="en-GB">
                <a:ea typeface="Lato"/>
                <a:cs typeface="Lato"/>
                <a:sym typeface="Lato"/>
              </a:rPr>
              <a:t>©INPACE 2024-2027</a:t>
            </a:r>
            <a:endParaRPr lang="en-GB"/>
          </a:p>
        </p:txBody>
      </p:sp>
    </p:spTree>
    <p:extLst>
      <p:ext uri="{BB962C8B-B14F-4D97-AF65-F5344CB8AC3E}">
        <p14:creationId xmlns:p14="http://schemas.microsoft.com/office/powerpoint/2010/main" val="2579194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2DC86773-EEF0-4F8D-8CEB-79E39F549C7E}"/>
              </a:ext>
            </a:extLst>
          </p:cNvPr>
          <p:cNvSpPr>
            <a:spLocks noGrp="1"/>
          </p:cNvSpPr>
          <p:nvPr>
            <p:ph type="pic" sz="quarter" idx="10"/>
          </p:nvPr>
        </p:nvSpPr>
        <p:spPr>
          <a:xfrm>
            <a:off x="1" y="0"/>
            <a:ext cx="12191998" cy="6857056"/>
          </a:xfrm>
          <a:custGeom>
            <a:avLst/>
            <a:gdLst>
              <a:gd name="connsiteX0" fmla="*/ 944399 w 12191998"/>
              <a:gd name="connsiteY0" fmla="*/ 1134000 h 6857056"/>
              <a:gd name="connsiteX1" fmla="*/ 944399 w 12191998"/>
              <a:gd name="connsiteY1" fmla="*/ 2278800 h 6857056"/>
              <a:gd name="connsiteX2" fmla="*/ 2089199 w 12191998"/>
              <a:gd name="connsiteY2" fmla="*/ 2278800 h 6857056"/>
              <a:gd name="connsiteX3" fmla="*/ 2089199 w 12191998"/>
              <a:gd name="connsiteY3" fmla="*/ 1134000 h 6857056"/>
              <a:gd name="connsiteX4" fmla="*/ 0 w 12191998"/>
              <a:gd name="connsiteY4" fmla="*/ 0 h 6857056"/>
              <a:gd name="connsiteX5" fmla="*/ 6668398 w 12191998"/>
              <a:gd name="connsiteY5" fmla="*/ 0 h 6857056"/>
              <a:gd name="connsiteX6" fmla="*/ 6668398 w 12191998"/>
              <a:gd name="connsiteY6" fmla="*/ 1144800 h 6857056"/>
              <a:gd name="connsiteX7" fmla="*/ 7813198 w 12191998"/>
              <a:gd name="connsiteY7" fmla="*/ 1144800 h 6857056"/>
              <a:gd name="connsiteX8" fmla="*/ 7813198 w 12191998"/>
              <a:gd name="connsiteY8" fmla="*/ 0 h 6857056"/>
              <a:gd name="connsiteX9" fmla="*/ 12191998 w 12191998"/>
              <a:gd name="connsiteY9" fmla="*/ 0 h 6857056"/>
              <a:gd name="connsiteX10" fmla="*/ 12191998 w 12191998"/>
              <a:gd name="connsiteY10" fmla="*/ 6857056 h 6857056"/>
              <a:gd name="connsiteX11" fmla="*/ 10102798 w 12191998"/>
              <a:gd name="connsiteY11" fmla="*/ 6857056 h 6857056"/>
              <a:gd name="connsiteX12" fmla="*/ 10102798 w 12191998"/>
              <a:gd name="connsiteY12" fmla="*/ 5713200 h 6857056"/>
              <a:gd name="connsiteX13" fmla="*/ 8957998 w 12191998"/>
              <a:gd name="connsiteY13" fmla="*/ 5713200 h 6857056"/>
              <a:gd name="connsiteX14" fmla="*/ 8957998 w 12191998"/>
              <a:gd name="connsiteY14" fmla="*/ 6857056 h 6857056"/>
              <a:gd name="connsiteX15" fmla="*/ 0 w 12191998"/>
              <a:gd name="connsiteY15" fmla="*/ 6857056 h 685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8" h="6857056">
                <a:moveTo>
                  <a:pt x="944399" y="1134000"/>
                </a:moveTo>
                <a:lnTo>
                  <a:pt x="944399" y="2278800"/>
                </a:lnTo>
                <a:lnTo>
                  <a:pt x="2089199" y="2278800"/>
                </a:lnTo>
                <a:lnTo>
                  <a:pt x="2089199" y="1134000"/>
                </a:lnTo>
                <a:close/>
                <a:moveTo>
                  <a:pt x="0" y="0"/>
                </a:moveTo>
                <a:lnTo>
                  <a:pt x="6668398" y="0"/>
                </a:lnTo>
                <a:lnTo>
                  <a:pt x="6668398" y="1144800"/>
                </a:lnTo>
                <a:lnTo>
                  <a:pt x="7813198" y="1144800"/>
                </a:lnTo>
                <a:lnTo>
                  <a:pt x="7813198" y="0"/>
                </a:lnTo>
                <a:lnTo>
                  <a:pt x="12191998" y="0"/>
                </a:lnTo>
                <a:lnTo>
                  <a:pt x="12191998" y="6857056"/>
                </a:lnTo>
                <a:lnTo>
                  <a:pt x="10102798" y="6857056"/>
                </a:lnTo>
                <a:lnTo>
                  <a:pt x="10102798" y="5713200"/>
                </a:lnTo>
                <a:lnTo>
                  <a:pt x="8957998" y="5713200"/>
                </a:lnTo>
                <a:lnTo>
                  <a:pt x="8957998" y="6857056"/>
                </a:lnTo>
                <a:lnTo>
                  <a:pt x="0" y="6857056"/>
                </a:lnTo>
                <a:close/>
              </a:path>
            </a:pathLst>
          </a:custGeom>
          <a:solidFill>
            <a:schemeClr val="bg2">
              <a:lumMod val="75000"/>
            </a:schemeClr>
          </a:solidFill>
        </p:spPr>
        <p:txBody>
          <a:bodyPr wrap="square">
            <a:noAutofit/>
          </a:bodyPr>
          <a:lstStyle>
            <a:lvl1pPr>
              <a:defRPr sz="1200"/>
            </a:lvl1pPr>
          </a:lstStyle>
          <a:p>
            <a:endParaRPr lang="en-US"/>
          </a:p>
        </p:txBody>
      </p:sp>
      <p:sp>
        <p:nvSpPr>
          <p:cNvPr id="11" name="Rectangle 10">
            <a:extLst>
              <a:ext uri="{FF2B5EF4-FFF2-40B4-BE49-F238E27FC236}">
                <a16:creationId xmlns:a16="http://schemas.microsoft.com/office/drawing/2014/main" id="{E87F9828-0D30-8097-86E8-E4B317EE7B35}"/>
              </a:ext>
            </a:extLst>
          </p:cNvPr>
          <p:cNvSpPr/>
          <p:nvPr userDrawn="1"/>
        </p:nvSpPr>
        <p:spPr>
          <a:xfrm>
            <a:off x="11262281" y="2328499"/>
            <a:ext cx="1144798" cy="11447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Slide Number Placeholder 5">
            <a:extLst>
              <a:ext uri="{FF2B5EF4-FFF2-40B4-BE49-F238E27FC236}">
                <a16:creationId xmlns:a16="http://schemas.microsoft.com/office/drawing/2014/main" id="{25D2FCC0-AB7D-7B1A-6ABF-F8029DB7C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bg1"/>
                </a:solidFill>
                <a:latin typeface="+mn-lt"/>
              </a:defRPr>
            </a:lvl1pPr>
          </a:lstStyle>
          <a:p>
            <a:fld id="{8782BFEE-EB8F-DB48-8DE7-FAD35D4F1A54}" type="slidenum">
              <a:rPr lang="en-CH" smtClean="0"/>
              <a:pPr/>
              <a:t>‹#›</a:t>
            </a:fld>
            <a:endParaRPr lang="en-CH"/>
          </a:p>
        </p:txBody>
      </p:sp>
      <p:sp>
        <p:nvSpPr>
          <p:cNvPr id="2" name="Footer Placeholder 4">
            <a:extLst>
              <a:ext uri="{FF2B5EF4-FFF2-40B4-BE49-F238E27FC236}">
                <a16:creationId xmlns:a16="http://schemas.microsoft.com/office/drawing/2014/main" id="{FFA8BE4A-6376-64FD-D45E-31C9E5EA4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tx1">
                    <a:lumMod val="95000"/>
                    <a:lumOff val="5000"/>
                  </a:schemeClr>
                </a:solidFill>
                <a:latin typeface="+mn-lt"/>
              </a:defRPr>
            </a:lvl1pPr>
          </a:lstStyle>
          <a:p>
            <a:pPr>
              <a:buClr>
                <a:srgbClr val="2B3990"/>
              </a:buClr>
              <a:buSzPts val="1200"/>
              <a:buFont typeface="Lato"/>
              <a:buNone/>
            </a:pPr>
            <a:r>
              <a:rPr lang="en-GB">
                <a:ea typeface="Lato"/>
                <a:cs typeface="Lato"/>
                <a:sym typeface="Lato"/>
              </a:rPr>
              <a:t>©INPACE 2024-2027</a:t>
            </a:r>
            <a:endParaRPr lang="en-GB"/>
          </a:p>
        </p:txBody>
      </p:sp>
    </p:spTree>
    <p:extLst>
      <p:ext uri="{BB962C8B-B14F-4D97-AF65-F5344CB8AC3E}">
        <p14:creationId xmlns:p14="http://schemas.microsoft.com/office/powerpoint/2010/main" val="31633818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7441-15E6-529B-CC75-BCC5164C5545}"/>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AB183835-1BAF-5C30-17DC-1F0BD9A7C65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Footer Placeholder 4">
            <a:extLst>
              <a:ext uri="{FF2B5EF4-FFF2-40B4-BE49-F238E27FC236}">
                <a16:creationId xmlns:a16="http://schemas.microsoft.com/office/drawing/2014/main" id="{A0D81A6A-C7D9-250B-BD12-597EA649111F}"/>
              </a:ext>
            </a:extLst>
          </p:cNvPr>
          <p:cNvSpPr>
            <a:spLocks noGrp="1"/>
          </p:cNvSpPr>
          <p:nvPr>
            <p:ph type="ftr" sz="quarter" idx="11"/>
          </p:nvPr>
        </p:nvSpPr>
        <p:spPr/>
        <p:txBody>
          <a:bodyPr/>
          <a:lstStyle>
            <a:lvl1pPr>
              <a:defRPr>
                <a:latin typeface="+mn-lt"/>
              </a:defRPr>
            </a:lvl1pPr>
          </a:lstStyle>
          <a:p>
            <a:r>
              <a:rPr lang="en-GB"/>
              <a:t>©INPACE 2024-2027</a:t>
            </a:r>
            <a:endParaRPr lang="en-CH"/>
          </a:p>
        </p:txBody>
      </p:sp>
      <p:sp>
        <p:nvSpPr>
          <p:cNvPr id="6" name="Slide Number Placeholder 5">
            <a:extLst>
              <a:ext uri="{FF2B5EF4-FFF2-40B4-BE49-F238E27FC236}">
                <a16:creationId xmlns:a16="http://schemas.microsoft.com/office/drawing/2014/main" id="{C01D977A-2908-3895-DBD8-1FFE5AD3487A}"/>
              </a:ext>
            </a:extLst>
          </p:cNvPr>
          <p:cNvSpPr>
            <a:spLocks noGrp="1"/>
          </p:cNvSpPr>
          <p:nvPr>
            <p:ph type="sldNum" sz="quarter" idx="12"/>
          </p:nvPr>
        </p:nvSpPr>
        <p:spPr/>
        <p:txBody>
          <a:bodyPr/>
          <a:lstStyle>
            <a:lvl1pPr>
              <a:defRPr>
                <a:latin typeface="+mn-lt"/>
              </a:defRPr>
            </a:lvl1pPr>
          </a:lstStyle>
          <a:p>
            <a:fld id="{8782BFEE-EB8F-DB48-8DE7-FAD35D4F1A54}" type="slidenum">
              <a:rPr lang="en-CH" smtClean="0"/>
              <a:pPr/>
              <a:t>‹#›</a:t>
            </a:fld>
            <a:endParaRPr lang="en-CH"/>
          </a:p>
        </p:txBody>
      </p:sp>
    </p:spTree>
    <p:extLst>
      <p:ext uri="{BB962C8B-B14F-4D97-AF65-F5344CB8AC3E}">
        <p14:creationId xmlns:p14="http://schemas.microsoft.com/office/powerpoint/2010/main" val="1831188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15" name="Google Shape;23;p12">
            <a:extLst>
              <a:ext uri="{FF2B5EF4-FFF2-40B4-BE49-F238E27FC236}">
                <a16:creationId xmlns:a16="http://schemas.microsoft.com/office/drawing/2014/main" id="{32EE8820-00D8-EAAF-1813-CEB20A28839A}"/>
              </a:ext>
            </a:extLst>
          </p:cNvPr>
          <p:cNvSpPr txBox="1">
            <a:spLocks noGrp="1"/>
          </p:cNvSpPr>
          <p:nvPr>
            <p:ph type="subTitle" idx="1" hasCustomPrompt="1"/>
          </p:nvPr>
        </p:nvSpPr>
        <p:spPr>
          <a:xfrm>
            <a:off x="5628308" y="3429000"/>
            <a:ext cx="6109028" cy="128461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A3838"/>
              </a:buClr>
              <a:buSzPts val="2400"/>
              <a:buNone/>
              <a:defRPr sz="1800">
                <a:latin typeface="+mn-lt"/>
              </a:defRPr>
            </a:lvl1pPr>
            <a:lvl2pPr lvl="1" algn="ctr">
              <a:lnSpc>
                <a:spcPct val="90000"/>
              </a:lnSpc>
              <a:spcBef>
                <a:spcPts val="500"/>
              </a:spcBef>
              <a:spcAft>
                <a:spcPts val="0"/>
              </a:spcAft>
              <a:buClr>
                <a:srgbClr val="3A3838"/>
              </a:buClr>
              <a:buSzPts val="2000"/>
              <a:buNone/>
              <a:defRPr sz="2000"/>
            </a:lvl2pPr>
            <a:lvl3pPr lvl="2" algn="ctr">
              <a:lnSpc>
                <a:spcPct val="90000"/>
              </a:lnSpc>
              <a:spcBef>
                <a:spcPts val="500"/>
              </a:spcBef>
              <a:spcAft>
                <a:spcPts val="0"/>
              </a:spcAft>
              <a:buClr>
                <a:srgbClr val="3A3838"/>
              </a:buClr>
              <a:buSzPts val="1800"/>
              <a:buNone/>
              <a:defRPr sz="1800"/>
            </a:lvl3pPr>
            <a:lvl4pPr lvl="3" algn="ctr">
              <a:lnSpc>
                <a:spcPct val="90000"/>
              </a:lnSpc>
              <a:spcBef>
                <a:spcPts val="500"/>
              </a:spcBef>
              <a:spcAft>
                <a:spcPts val="0"/>
              </a:spcAft>
              <a:buClr>
                <a:srgbClr val="757070"/>
              </a:buClr>
              <a:buSzPts val="1600"/>
              <a:buNone/>
              <a:defRPr sz="1600"/>
            </a:lvl4pPr>
            <a:lvl5pPr lvl="4" algn="ctr">
              <a:lnSpc>
                <a:spcPct val="90000"/>
              </a:lnSpc>
              <a:spcBef>
                <a:spcPts val="500"/>
              </a:spcBef>
              <a:spcAft>
                <a:spcPts val="0"/>
              </a:spcAft>
              <a:buClr>
                <a:srgbClr val="75707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Add text</a:t>
            </a:r>
            <a:endParaRPr/>
          </a:p>
        </p:txBody>
      </p:sp>
      <p:sp>
        <p:nvSpPr>
          <p:cNvPr id="22" name="Picture Placeholder 21">
            <a:extLst>
              <a:ext uri="{FF2B5EF4-FFF2-40B4-BE49-F238E27FC236}">
                <a16:creationId xmlns:a16="http://schemas.microsoft.com/office/drawing/2014/main" id="{8C003599-EB4F-4E3D-BA8C-723BD6C7FE5E}"/>
              </a:ext>
            </a:extLst>
          </p:cNvPr>
          <p:cNvSpPr>
            <a:spLocks noGrp="1"/>
          </p:cNvSpPr>
          <p:nvPr>
            <p:ph type="pic" sz="quarter" idx="10"/>
          </p:nvPr>
        </p:nvSpPr>
        <p:spPr>
          <a:xfrm>
            <a:off x="1144800" y="1143000"/>
            <a:ext cx="3434400" cy="5715000"/>
          </a:xfrm>
          <a:custGeom>
            <a:avLst/>
            <a:gdLst>
              <a:gd name="connsiteX0" fmla="*/ 0 w 3434400"/>
              <a:gd name="connsiteY0" fmla="*/ 0 h 5715000"/>
              <a:gd name="connsiteX1" fmla="*/ 3434400 w 3434400"/>
              <a:gd name="connsiteY1" fmla="*/ 0 h 5715000"/>
              <a:gd name="connsiteX2" fmla="*/ 3434400 w 3434400"/>
              <a:gd name="connsiteY2" fmla="*/ 5715000 h 5715000"/>
              <a:gd name="connsiteX3" fmla="*/ 0 w 3434400"/>
              <a:gd name="connsiteY3" fmla="*/ 5715000 h 5715000"/>
              <a:gd name="connsiteX4" fmla="*/ 0 w 3434400"/>
              <a:gd name="connsiteY4" fmla="*/ 3425499 h 5715000"/>
              <a:gd name="connsiteX5" fmla="*/ 1144800 w 3434400"/>
              <a:gd name="connsiteY5" fmla="*/ 3425499 h 5715000"/>
              <a:gd name="connsiteX6" fmla="*/ 1144800 w 3434400"/>
              <a:gd name="connsiteY6" fmla="*/ 2282499 h 5715000"/>
              <a:gd name="connsiteX7" fmla="*/ 0 w 3434400"/>
              <a:gd name="connsiteY7" fmla="*/ 2282499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400" h="5715000">
                <a:moveTo>
                  <a:pt x="0" y="0"/>
                </a:moveTo>
                <a:lnTo>
                  <a:pt x="3434400" y="0"/>
                </a:lnTo>
                <a:lnTo>
                  <a:pt x="3434400" y="5715000"/>
                </a:lnTo>
                <a:lnTo>
                  <a:pt x="0" y="5715000"/>
                </a:lnTo>
                <a:lnTo>
                  <a:pt x="0" y="3425499"/>
                </a:lnTo>
                <a:lnTo>
                  <a:pt x="1144800" y="3425499"/>
                </a:lnTo>
                <a:lnTo>
                  <a:pt x="1144800" y="2282499"/>
                </a:lnTo>
                <a:lnTo>
                  <a:pt x="0" y="2282499"/>
                </a:lnTo>
                <a:close/>
              </a:path>
            </a:pathLst>
          </a:custGeom>
          <a:solidFill>
            <a:schemeClr val="bg2">
              <a:lumMod val="75000"/>
            </a:schemeClr>
          </a:solidFill>
        </p:spPr>
        <p:txBody>
          <a:bodyPr wrap="square">
            <a:noAutofit/>
          </a:bodyPr>
          <a:lstStyle>
            <a:lvl1pPr>
              <a:defRPr sz="1200"/>
            </a:lvl1pPr>
          </a:lstStyle>
          <a:p>
            <a:endParaRPr lang="en-US"/>
          </a:p>
        </p:txBody>
      </p:sp>
      <p:sp>
        <p:nvSpPr>
          <p:cNvPr id="25" name="Title 21">
            <a:extLst>
              <a:ext uri="{FF2B5EF4-FFF2-40B4-BE49-F238E27FC236}">
                <a16:creationId xmlns:a16="http://schemas.microsoft.com/office/drawing/2014/main" id="{BFAACF12-69E7-4C69-B095-BFC8B58CC987}"/>
              </a:ext>
            </a:extLst>
          </p:cNvPr>
          <p:cNvSpPr>
            <a:spLocks noGrp="1"/>
          </p:cNvSpPr>
          <p:nvPr>
            <p:ph type="title" hasCustomPrompt="1"/>
          </p:nvPr>
        </p:nvSpPr>
        <p:spPr>
          <a:xfrm>
            <a:off x="5628308" y="1685756"/>
            <a:ext cx="6109028" cy="775185"/>
          </a:xfrm>
        </p:spPr>
        <p:txBody>
          <a:bodyPr wrap="square" tIns="108000" bIns="108000">
            <a:spAutoFit/>
          </a:bodyPr>
          <a:lstStyle>
            <a:lvl1pPr>
              <a:defRPr sz="4000">
                <a:solidFill>
                  <a:srgbClr val="041680"/>
                </a:solidFill>
              </a:defRPr>
            </a:lvl1pPr>
          </a:lstStyle>
          <a:p>
            <a:r>
              <a:rPr lang="en-US"/>
              <a:t>Add Your Title Here</a:t>
            </a:r>
          </a:p>
        </p:txBody>
      </p:sp>
      <p:sp>
        <p:nvSpPr>
          <p:cNvPr id="19" name="Text Placeholder 2">
            <a:extLst>
              <a:ext uri="{FF2B5EF4-FFF2-40B4-BE49-F238E27FC236}">
                <a16:creationId xmlns:a16="http://schemas.microsoft.com/office/drawing/2014/main" id="{7DC39F18-301E-7267-DAEC-5794C30D47B1}"/>
              </a:ext>
            </a:extLst>
          </p:cNvPr>
          <p:cNvSpPr>
            <a:spLocks noGrp="1"/>
          </p:cNvSpPr>
          <p:nvPr>
            <p:ph type="body" idx="11" hasCustomPrompt="1"/>
          </p:nvPr>
        </p:nvSpPr>
        <p:spPr>
          <a:xfrm>
            <a:off x="5628308" y="2445544"/>
            <a:ext cx="5157787" cy="558153"/>
          </a:xfrm>
        </p:spPr>
        <p:txBody>
          <a:bodyPr anchor="b"/>
          <a:lstStyle>
            <a:lvl1pPr marL="0" indent="0">
              <a:buNone/>
              <a:defRPr sz="2400" b="0">
                <a:solidFill>
                  <a:srgbClr val="0F64B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Add subtitle</a:t>
            </a:r>
          </a:p>
        </p:txBody>
      </p:sp>
      <p:sp>
        <p:nvSpPr>
          <p:cNvPr id="21" name="Slide Number Placeholder 5">
            <a:extLst>
              <a:ext uri="{FF2B5EF4-FFF2-40B4-BE49-F238E27FC236}">
                <a16:creationId xmlns:a16="http://schemas.microsoft.com/office/drawing/2014/main" id="{99E3EB97-4E0F-2D54-61F7-43464FF7A8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tint val="82000"/>
                  </a:schemeClr>
                </a:solidFill>
                <a:latin typeface="+mn-lt"/>
              </a:defRPr>
            </a:lvl1pPr>
          </a:lstStyle>
          <a:p>
            <a:fld id="{8782BFEE-EB8F-DB48-8DE7-FAD35D4F1A54}" type="slidenum">
              <a:rPr lang="en-CH" smtClean="0"/>
              <a:pPr/>
              <a:t>‹#›</a:t>
            </a:fld>
            <a:endParaRPr lang="en-CH"/>
          </a:p>
        </p:txBody>
      </p:sp>
      <p:sp>
        <p:nvSpPr>
          <p:cNvPr id="2" name="Footer Placeholder 4">
            <a:extLst>
              <a:ext uri="{FF2B5EF4-FFF2-40B4-BE49-F238E27FC236}">
                <a16:creationId xmlns:a16="http://schemas.microsoft.com/office/drawing/2014/main" id="{08C3A7A9-6F25-9DB6-7F2B-C55F5FCAF7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tx1">
                    <a:lumMod val="95000"/>
                    <a:lumOff val="5000"/>
                  </a:schemeClr>
                </a:solidFill>
                <a:latin typeface="+mn-lt"/>
              </a:defRPr>
            </a:lvl1pPr>
          </a:lstStyle>
          <a:p>
            <a:pPr>
              <a:buClr>
                <a:srgbClr val="2B3990"/>
              </a:buClr>
              <a:buSzPts val="1200"/>
              <a:buFont typeface="Lato"/>
              <a:buNone/>
            </a:pPr>
            <a:r>
              <a:rPr lang="en-GB">
                <a:ea typeface="Lato"/>
                <a:cs typeface="Lato"/>
                <a:sym typeface="Lato"/>
              </a:rPr>
              <a:t>©INPACE 2024-2027</a:t>
            </a:r>
            <a:endParaRPr lang="en-GB"/>
          </a:p>
        </p:txBody>
      </p:sp>
    </p:spTree>
    <p:extLst>
      <p:ext uri="{BB962C8B-B14F-4D97-AF65-F5344CB8AC3E}">
        <p14:creationId xmlns:p14="http://schemas.microsoft.com/office/powerpoint/2010/main" val="2298390300"/>
      </p:ext>
    </p:extLst>
  </p:cSld>
  <p:clrMapOvr>
    <a:masterClrMapping/>
  </p:clrMapOvr>
  <p:extLst>
    <p:ext uri="{DCECCB84-F9BA-43D5-87BE-67443E8EF086}">
      <p15:sldGuideLst xmlns:p15="http://schemas.microsoft.com/office/powerpoint/2012/main">
        <p15:guide id="1" orient="horz" pos="2160">
          <p15:clr>
            <a:srgbClr val="FBAE40"/>
          </p15:clr>
        </p15:guide>
        <p15:guide id="2" pos="381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4A3240-B839-09CB-DD15-32F9C2C91646}"/>
              </a:ext>
            </a:extLst>
          </p:cNvPr>
          <p:cNvSpPr/>
          <p:nvPr userDrawn="1"/>
        </p:nvSpPr>
        <p:spPr>
          <a:xfrm>
            <a:off x="11047200" y="5715000"/>
            <a:ext cx="1144800" cy="1143000"/>
          </a:xfrm>
          <a:prstGeom prst="rect">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63F0480-ADA2-0078-3C29-6BB676082D9A}"/>
              </a:ext>
            </a:extLst>
          </p:cNvPr>
          <p:cNvSpPr>
            <a:spLocks noGrp="1"/>
          </p:cNvSpPr>
          <p:nvPr>
            <p:ph type="sldNum" sz="quarter" idx="12"/>
          </p:nvPr>
        </p:nvSpPr>
        <p:spPr/>
        <p:txBody>
          <a:bodyPr/>
          <a:lstStyle>
            <a:lvl1pPr>
              <a:defRPr>
                <a:latin typeface="+mn-lt"/>
              </a:defRPr>
            </a:lvl1pPr>
          </a:lstStyle>
          <a:p>
            <a:fld id="{8782BFEE-EB8F-DB48-8DE7-FAD35D4F1A54}" type="slidenum">
              <a:rPr lang="en-CH" smtClean="0"/>
              <a:pPr/>
              <a:t>‹#›</a:t>
            </a:fld>
            <a:endParaRPr lang="en-CH"/>
          </a:p>
        </p:txBody>
      </p:sp>
      <p:sp>
        <p:nvSpPr>
          <p:cNvPr id="11" name="Title 1">
            <a:extLst>
              <a:ext uri="{FF2B5EF4-FFF2-40B4-BE49-F238E27FC236}">
                <a16:creationId xmlns:a16="http://schemas.microsoft.com/office/drawing/2014/main" id="{1BB1EA8D-9775-81E6-E26A-CF097C8FD0B4}"/>
              </a:ext>
            </a:extLst>
          </p:cNvPr>
          <p:cNvSpPr>
            <a:spLocks noGrp="1"/>
          </p:cNvSpPr>
          <p:nvPr>
            <p:ph type="title"/>
          </p:nvPr>
        </p:nvSpPr>
        <p:spPr>
          <a:xfrm>
            <a:off x="838200" y="365125"/>
            <a:ext cx="10515600" cy="1325563"/>
          </a:xfrm>
        </p:spPr>
        <p:txBody>
          <a:bodyPr/>
          <a:lstStyle>
            <a:lvl1pPr>
              <a:defRPr>
                <a:solidFill>
                  <a:srgbClr val="041680"/>
                </a:solidFill>
                <a:latin typeface="+mj-lt"/>
              </a:defRPr>
            </a:lvl1pPr>
          </a:lstStyle>
          <a:p>
            <a:r>
              <a:rPr lang="en-GB"/>
              <a:t>Click to edit Master title style</a:t>
            </a:r>
            <a:endParaRPr lang="en-CH"/>
          </a:p>
        </p:txBody>
      </p:sp>
      <p:sp>
        <p:nvSpPr>
          <p:cNvPr id="12" name="Content Placeholder 2">
            <a:extLst>
              <a:ext uri="{FF2B5EF4-FFF2-40B4-BE49-F238E27FC236}">
                <a16:creationId xmlns:a16="http://schemas.microsoft.com/office/drawing/2014/main" id="{286B99F8-E4A8-1EEF-4B63-80C6A002DAF1}"/>
              </a:ext>
            </a:extLst>
          </p:cNvPr>
          <p:cNvSpPr>
            <a:spLocks noGrp="1"/>
          </p:cNvSpPr>
          <p:nvPr>
            <p:ph sz="half" idx="1"/>
          </p:nvPr>
        </p:nvSpPr>
        <p:spPr>
          <a:xfrm>
            <a:off x="838200" y="2285999"/>
            <a:ext cx="5181600" cy="389096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13" name="Content Placeholder 3">
            <a:extLst>
              <a:ext uri="{FF2B5EF4-FFF2-40B4-BE49-F238E27FC236}">
                <a16:creationId xmlns:a16="http://schemas.microsoft.com/office/drawing/2014/main" id="{840112B7-9854-6097-ABD5-7213A0EBC028}"/>
              </a:ext>
            </a:extLst>
          </p:cNvPr>
          <p:cNvSpPr>
            <a:spLocks noGrp="1"/>
          </p:cNvSpPr>
          <p:nvPr>
            <p:ph sz="half" idx="2"/>
          </p:nvPr>
        </p:nvSpPr>
        <p:spPr>
          <a:xfrm>
            <a:off x="6172200" y="2285999"/>
            <a:ext cx="5181600" cy="389096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14" name="Text Placeholder 2">
            <a:extLst>
              <a:ext uri="{FF2B5EF4-FFF2-40B4-BE49-F238E27FC236}">
                <a16:creationId xmlns:a16="http://schemas.microsoft.com/office/drawing/2014/main" id="{AACEF368-B6E5-9A23-ED00-310CACD645DD}"/>
              </a:ext>
            </a:extLst>
          </p:cNvPr>
          <p:cNvSpPr>
            <a:spLocks noGrp="1"/>
          </p:cNvSpPr>
          <p:nvPr>
            <p:ph type="body" idx="13"/>
          </p:nvPr>
        </p:nvSpPr>
        <p:spPr>
          <a:xfrm>
            <a:off x="838200" y="1474958"/>
            <a:ext cx="5464387" cy="558153"/>
          </a:xfrm>
        </p:spPr>
        <p:txBody>
          <a:bodyPr anchor="b"/>
          <a:lstStyle>
            <a:lvl1pPr marL="0" indent="0">
              <a:buNone/>
              <a:defRPr sz="2400" b="0">
                <a:solidFill>
                  <a:srgbClr val="0F64BE"/>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Rectangle 16">
            <a:extLst>
              <a:ext uri="{FF2B5EF4-FFF2-40B4-BE49-F238E27FC236}">
                <a16:creationId xmlns:a16="http://schemas.microsoft.com/office/drawing/2014/main" id="{6FD43367-4144-F475-5BA7-28673164754C}"/>
              </a:ext>
            </a:extLst>
          </p:cNvPr>
          <p:cNvSpPr/>
          <p:nvPr userDrawn="1"/>
        </p:nvSpPr>
        <p:spPr>
          <a:xfrm>
            <a:off x="0" y="3622936"/>
            <a:ext cx="572400" cy="1143000"/>
          </a:xfrm>
          <a:prstGeom prst="rect">
            <a:avLst/>
          </a:prstGeom>
          <a:solidFill>
            <a:srgbClr val="04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58B469C-6540-E6B5-177D-2A58471E6D10}"/>
              </a:ext>
            </a:extLst>
          </p:cNvPr>
          <p:cNvSpPr/>
          <p:nvPr userDrawn="1"/>
        </p:nvSpPr>
        <p:spPr>
          <a:xfrm>
            <a:off x="0" y="0"/>
            <a:ext cx="572400" cy="3622936"/>
          </a:xfrm>
          <a:prstGeom prst="rect">
            <a:avLst/>
          </a:prstGeom>
          <a:solidFill>
            <a:srgbClr val="0F6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4">
            <a:extLst>
              <a:ext uri="{FF2B5EF4-FFF2-40B4-BE49-F238E27FC236}">
                <a16:creationId xmlns:a16="http://schemas.microsoft.com/office/drawing/2014/main" id="{E67B02AB-7F0C-0BA9-C3B1-510B7EC5AA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tx1">
                    <a:lumMod val="95000"/>
                    <a:lumOff val="5000"/>
                  </a:schemeClr>
                </a:solidFill>
                <a:latin typeface="+mn-lt"/>
              </a:defRPr>
            </a:lvl1pPr>
          </a:lstStyle>
          <a:p>
            <a:pPr>
              <a:buClr>
                <a:srgbClr val="2B3990"/>
              </a:buClr>
              <a:buSzPts val="1200"/>
              <a:buFont typeface="Lato"/>
              <a:buNone/>
            </a:pPr>
            <a:r>
              <a:rPr lang="en-GB">
                <a:ea typeface="Lato"/>
                <a:cs typeface="Lato"/>
                <a:sym typeface="Lato"/>
              </a:rPr>
              <a:t>©INPACE 2024-2027</a:t>
            </a:r>
            <a:endParaRPr lang="en-GB"/>
          </a:p>
        </p:txBody>
      </p:sp>
    </p:spTree>
    <p:extLst>
      <p:ext uri="{BB962C8B-B14F-4D97-AF65-F5344CB8AC3E}">
        <p14:creationId xmlns:p14="http://schemas.microsoft.com/office/powerpoint/2010/main" val="299678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FEDD73-53F6-C209-FBDC-24CB07D112A8}"/>
              </a:ext>
            </a:extLst>
          </p:cNvPr>
          <p:cNvSpPr/>
          <p:nvPr userDrawn="1"/>
        </p:nvSpPr>
        <p:spPr>
          <a:xfrm>
            <a:off x="0" y="1034321"/>
            <a:ext cx="381000" cy="1839953"/>
          </a:xfrm>
          <a:prstGeom prst="rect">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343E60-323B-162E-1337-29A9099671AC}"/>
              </a:ext>
            </a:extLst>
          </p:cNvPr>
          <p:cNvSpPr/>
          <p:nvPr userDrawn="1"/>
        </p:nvSpPr>
        <p:spPr>
          <a:xfrm>
            <a:off x="11353800" y="5158597"/>
            <a:ext cx="838200" cy="1699404"/>
          </a:xfrm>
          <a:prstGeom prst="rect">
            <a:avLst/>
          </a:prstGeom>
          <a:solidFill>
            <a:srgbClr val="DE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E1BB45-9556-5312-6FB9-F5F39A926CA4}"/>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6AB973BC-1FF0-FF34-F11C-162CB945A1D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E63316F4-367E-0DC7-7DA8-210080906D3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Slide Number Placeholder 6">
            <a:extLst>
              <a:ext uri="{FF2B5EF4-FFF2-40B4-BE49-F238E27FC236}">
                <a16:creationId xmlns:a16="http://schemas.microsoft.com/office/drawing/2014/main" id="{71F62444-ECEE-C63D-4386-9E32FFEFB795}"/>
              </a:ext>
            </a:extLst>
          </p:cNvPr>
          <p:cNvSpPr>
            <a:spLocks noGrp="1"/>
          </p:cNvSpPr>
          <p:nvPr>
            <p:ph type="sldNum" sz="quarter" idx="12"/>
          </p:nvPr>
        </p:nvSpPr>
        <p:spPr/>
        <p:txBody>
          <a:bodyPr/>
          <a:lstStyle>
            <a:lvl1pPr>
              <a:defRPr>
                <a:latin typeface="+mn-lt"/>
              </a:defRPr>
            </a:lvl1pPr>
          </a:lstStyle>
          <a:p>
            <a:fld id="{8782BFEE-EB8F-DB48-8DE7-FAD35D4F1A54}" type="slidenum">
              <a:rPr lang="en-CH" smtClean="0"/>
              <a:pPr/>
              <a:t>‹#›</a:t>
            </a:fld>
            <a:endParaRPr lang="en-CH"/>
          </a:p>
        </p:txBody>
      </p:sp>
      <p:sp>
        <p:nvSpPr>
          <p:cNvPr id="8" name="Rectangle 7">
            <a:extLst>
              <a:ext uri="{FF2B5EF4-FFF2-40B4-BE49-F238E27FC236}">
                <a16:creationId xmlns:a16="http://schemas.microsoft.com/office/drawing/2014/main" id="{E86CB67D-1DE2-5389-028B-EB2307C670C8}"/>
              </a:ext>
            </a:extLst>
          </p:cNvPr>
          <p:cNvSpPr/>
          <p:nvPr userDrawn="1"/>
        </p:nvSpPr>
        <p:spPr>
          <a:xfrm>
            <a:off x="0" y="0"/>
            <a:ext cx="838200" cy="1143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C99DECFB-9807-0ED5-5AAC-86854CF152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tx1">
                    <a:lumMod val="95000"/>
                    <a:lumOff val="5000"/>
                  </a:schemeClr>
                </a:solidFill>
                <a:latin typeface="+mn-lt"/>
              </a:defRPr>
            </a:lvl1pPr>
          </a:lstStyle>
          <a:p>
            <a:pPr>
              <a:buClr>
                <a:srgbClr val="2B3990"/>
              </a:buClr>
              <a:buSzPts val="1200"/>
              <a:buFont typeface="Lato"/>
              <a:buNone/>
            </a:pPr>
            <a:r>
              <a:rPr lang="en-GB">
                <a:ea typeface="Lato"/>
                <a:cs typeface="Lato"/>
                <a:sym typeface="Lato"/>
              </a:rPr>
              <a:t>©INPACE 2024-2027</a:t>
            </a:r>
            <a:endParaRPr lang="en-GB"/>
          </a:p>
        </p:txBody>
      </p:sp>
    </p:spTree>
    <p:extLst>
      <p:ext uri="{BB962C8B-B14F-4D97-AF65-F5344CB8AC3E}">
        <p14:creationId xmlns:p14="http://schemas.microsoft.com/office/powerpoint/2010/main" val="382754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sv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84BBB6-5433-3007-442A-B6993E0C59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BA15AAE1-1ABD-3AFC-56B3-AEFFFB906F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Footer Placeholder 4">
            <a:extLst>
              <a:ext uri="{FF2B5EF4-FFF2-40B4-BE49-F238E27FC236}">
                <a16:creationId xmlns:a16="http://schemas.microsoft.com/office/drawing/2014/main" id="{F7030114-9DB3-8B8C-1906-BCBDB7A3FD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tx1">
                    <a:lumMod val="95000"/>
                    <a:lumOff val="5000"/>
                  </a:schemeClr>
                </a:solidFill>
                <a:latin typeface="Helvetica" pitchFamily="2" charset="0"/>
              </a:defRPr>
            </a:lvl1pPr>
          </a:lstStyle>
          <a:p>
            <a:pPr>
              <a:buClr>
                <a:srgbClr val="2B3990"/>
              </a:buClr>
              <a:buSzPts val="1200"/>
              <a:buFont typeface="Lato"/>
              <a:buNone/>
            </a:pPr>
            <a:r>
              <a:rPr lang="en-GB">
                <a:ea typeface="Lato"/>
                <a:cs typeface="Lato"/>
                <a:sym typeface="Lato"/>
              </a:rPr>
              <a:t>©INPACE 2024-2027</a:t>
            </a:r>
            <a:endParaRPr lang="en-GB"/>
          </a:p>
        </p:txBody>
      </p:sp>
      <p:sp>
        <p:nvSpPr>
          <p:cNvPr id="6" name="Slide Number Placeholder 5">
            <a:extLst>
              <a:ext uri="{FF2B5EF4-FFF2-40B4-BE49-F238E27FC236}">
                <a16:creationId xmlns:a16="http://schemas.microsoft.com/office/drawing/2014/main" id="{763D2D44-6510-6C58-FC58-B02DA3DFF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tint val="82000"/>
                  </a:schemeClr>
                </a:solidFill>
                <a:latin typeface="Helvetica" pitchFamily="2" charset="0"/>
              </a:defRPr>
            </a:lvl1pPr>
          </a:lstStyle>
          <a:p>
            <a:fld id="{8782BFEE-EB8F-DB48-8DE7-FAD35D4F1A54}" type="slidenum">
              <a:rPr lang="en-CH" smtClean="0"/>
              <a:pPr/>
              <a:t>‹#›</a:t>
            </a:fld>
            <a:endParaRPr lang="en-CH"/>
          </a:p>
        </p:txBody>
      </p:sp>
      <p:pic>
        <p:nvPicPr>
          <p:cNvPr id="8" name="Picture 7">
            <a:extLst>
              <a:ext uri="{FF2B5EF4-FFF2-40B4-BE49-F238E27FC236}">
                <a16:creationId xmlns:a16="http://schemas.microsoft.com/office/drawing/2014/main" id="{B9583E15-49A9-8B09-CB80-41DF06FDEA04}"/>
              </a:ext>
            </a:extLst>
          </p:cNvPr>
          <p:cNvPicPr>
            <a:picLocks noChangeAspect="1"/>
          </p:cNvPicPr>
          <p:nvPr userDrawn="1"/>
        </p:nvPicPr>
        <p:blipFill>
          <a:blip r:embed="rId13"/>
          <a:srcRect/>
          <a:stretch/>
        </p:blipFill>
        <p:spPr>
          <a:xfrm>
            <a:off x="751797" y="6423574"/>
            <a:ext cx="1201506" cy="230674"/>
          </a:xfrm>
          <a:prstGeom prst="rect">
            <a:avLst/>
          </a:prstGeom>
        </p:spPr>
      </p:pic>
    </p:spTree>
    <p:extLst>
      <p:ext uri="{BB962C8B-B14F-4D97-AF65-F5344CB8AC3E}">
        <p14:creationId xmlns:p14="http://schemas.microsoft.com/office/powerpoint/2010/main" val="213295321"/>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2" r:id="rId3"/>
    <p:sldLayoutId id="2147483665" r:id="rId4"/>
    <p:sldLayoutId id="2147483663" r:id="rId5"/>
    <p:sldLayoutId id="2147483650" r:id="rId6"/>
    <p:sldLayoutId id="2147483664" r:id="rId7"/>
    <p:sldLayoutId id="2147483651" r:id="rId8"/>
    <p:sldLayoutId id="2147483652" r:id="rId9"/>
    <p:sldLayoutId id="2147483653" r:id="rId10"/>
    <p:sldLayoutId id="2147483654" r:id="rId11"/>
  </p:sldLayoutIdLst>
  <p:hf hdr="0"/>
  <p:txStyles>
    <p:titleStyle>
      <a:lvl1pPr algn="l" defTabSz="914400" rtl="0" eaLnBrk="1" latinLnBrk="0" hangingPunct="1">
        <a:lnSpc>
          <a:spcPct val="90000"/>
        </a:lnSpc>
        <a:spcBef>
          <a:spcPct val="0"/>
        </a:spcBef>
        <a:buNone/>
        <a:defRPr sz="4000" b="1" kern="1200">
          <a:solidFill>
            <a:srgbClr val="041680"/>
          </a:solidFill>
          <a:latin typeface="+mj-lt"/>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SzPct val="120000"/>
        <a:buFontTx/>
        <a:buBlip>
          <a:blip r:embed="rId14">
            <a:extLst>
              <a:ext uri="{96DAC541-7B7A-43D3-8B79-37D633B846F1}">
                <asvg:svgBlip xmlns:asvg="http://schemas.microsoft.com/office/drawing/2016/SVG/main" r:embed="rId15"/>
              </a:ext>
            </a:extLst>
          </a:blip>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120000"/>
        <a:buFontTx/>
        <a:buBlip>
          <a:blip r:embed="rId16">
            <a:extLst>
              <a:ext uri="{96DAC541-7B7A-43D3-8B79-37D633B846F1}">
                <asvg:svgBlip xmlns:asvg="http://schemas.microsoft.com/office/drawing/2016/SVG/main" r:embed="rId17"/>
              </a:ext>
            </a:extLst>
          </a:blip>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16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inpacehub.eu/2025/07/29/inpace-virtual-fair-showcase-your-innovation-to-global-markets/info@inpacehub.eu" TargetMode="External"/><Relationship Id="rId2" Type="http://schemas.openxmlformats.org/officeDocument/2006/relationships/hyperlink" Target="mailto:eselcuk@enrich-global.eu"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hyperlink" Target="https://inpacehub.eu/eu-indo-pacific-digital-partnership-conference-2025/" TargetMode="External"/><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5.svg"/><Relationship Id="rId17" Type="http://schemas.openxmlformats.org/officeDocument/2006/relationships/image" Target="../media/image28.jpeg"/><Relationship Id="rId2" Type="http://schemas.openxmlformats.org/officeDocument/2006/relationships/image" Target="../media/image20.png"/><Relationship Id="rId16" Type="http://schemas.openxmlformats.org/officeDocument/2006/relationships/hyperlink" Target="https://framevr.io/inpace" TargetMode="Externa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4.png"/><Relationship Id="rId5" Type="http://schemas.openxmlformats.org/officeDocument/2006/relationships/image" Target="../media/image23.jpeg"/><Relationship Id="rId15" Type="http://schemas.openxmlformats.org/officeDocument/2006/relationships/image" Target="../media/image27.jpeg"/><Relationship Id="rId10" Type="http://schemas.openxmlformats.org/officeDocument/2006/relationships/image" Target="../media/image3.svg"/><Relationship Id="rId4" Type="http://schemas.openxmlformats.org/officeDocument/2006/relationships/image" Target="../media/image22.jpeg"/><Relationship Id="rId9" Type="http://schemas.openxmlformats.org/officeDocument/2006/relationships/image" Target="../media/image2.png"/><Relationship Id="rId14" Type="http://schemas.openxmlformats.org/officeDocument/2006/relationships/hyperlink" Target="https://www.switchsg.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inpacehub.eu/engage-with-us/"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egcp.enrich-global.eu/communities/inpace" TargetMode="External"/><Relationship Id="rId2" Type="http://schemas.openxmlformats.org/officeDocument/2006/relationships/image" Target="../media/image11.jpeg"/><Relationship Id="rId1" Type="http://schemas.openxmlformats.org/officeDocument/2006/relationships/slideLayout" Target="../slideLayouts/slideLayout3.xml"/><Relationship Id="rId6" Type="http://schemas.openxmlformats.org/officeDocument/2006/relationships/hyperlink" Target="https://inpacehub.eu/eu-indo-pacific-digital-partnership-conference-2025" TargetMode="External"/><Relationship Id="rId5" Type="http://schemas.openxmlformats.org/officeDocument/2006/relationships/hyperlink" Target="https://inpacehub.eu/2025/04/16/eu-japan-digital-week-2025-shaping-the-future-of-digital-collaboration/" TargetMode="External"/><Relationship Id="rId4" Type="http://schemas.openxmlformats.org/officeDocument/2006/relationships/hyperlink" Target="https://inpacehub.eu/2024/10/28/inpace-symposium-report/"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mailto:franck.le-gall@egm.io" TargetMode="External"/><Relationship Id="rId2" Type="http://schemas.openxmlformats.org/officeDocument/2006/relationships/hyperlink" Target="mailto:jssong@sejong.ac.kr"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inpacehub.eu/eu-japan-digitalweek-2026"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hyperlink" Target="http://www.inpacehub.eu" TargetMode="External"/><Relationship Id="rId3" Type="http://schemas.openxmlformats.org/officeDocument/2006/relationships/image" Target="../media/image31.png"/><Relationship Id="rId7" Type="http://schemas.openxmlformats.org/officeDocument/2006/relationships/hyperlink" Target="https://www.inpacehub.eu/" TargetMode="External"/><Relationship Id="rId12" Type="http://schemas.openxmlformats.org/officeDocument/2006/relationships/hyperlink" Target="https://egcp.enrich-global.eu/communities/inpace"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mailto:info@inpacehub.eu" TargetMode="External"/><Relationship Id="rId11" Type="http://schemas.openxmlformats.org/officeDocument/2006/relationships/image" Target="../media/image35.emf"/><Relationship Id="rId5" Type="http://schemas.openxmlformats.org/officeDocument/2006/relationships/image" Target="../media/image33.png"/><Relationship Id="rId10" Type="http://schemas.openxmlformats.org/officeDocument/2006/relationships/image" Target="../media/image34.emf"/><Relationship Id="rId4" Type="http://schemas.openxmlformats.org/officeDocument/2006/relationships/image" Target="../media/image32.png"/><Relationship Id="rId9" Type="http://schemas.openxmlformats.org/officeDocument/2006/relationships/hyperlink" Target="https://www.linkedin.com/company/inpacehub"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jpe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allpapercave.com/european-union-wallpapers" TargetMode="External"/><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pxhere.com/es/photo/1563077" TargetMode="External"/><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hyperlink" Target="https://egcp.enrich-global.eu/communities/inpace" TargetMode="Externa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everal flags flying in the wind&#10;&#10;Description automatically generated">
            <a:extLst>
              <a:ext uri="{FF2B5EF4-FFF2-40B4-BE49-F238E27FC236}">
                <a16:creationId xmlns:a16="http://schemas.microsoft.com/office/drawing/2014/main" id="{6F6ED5F8-2485-0F30-CD59-C34169E4137E}"/>
              </a:ext>
            </a:extLst>
          </p:cNvPr>
          <p:cNvPicPr>
            <a:picLocks noChangeAspect="1"/>
          </p:cNvPicPr>
          <p:nvPr/>
        </p:nvPicPr>
        <p:blipFill rotWithShape="1">
          <a:blip r:embed="rId2"/>
          <a:srcRect l="5393" t="608" r="55500" b="-608"/>
          <a:stretch/>
        </p:blipFill>
        <p:spPr>
          <a:xfrm>
            <a:off x="6950414" y="557306"/>
            <a:ext cx="4680466" cy="5834532"/>
          </a:xfrm>
          <a:prstGeom prst="rect">
            <a:avLst/>
          </a:prstGeom>
        </p:spPr>
      </p:pic>
      <p:sp>
        <p:nvSpPr>
          <p:cNvPr id="3" name="Title 2">
            <a:extLst>
              <a:ext uri="{FF2B5EF4-FFF2-40B4-BE49-F238E27FC236}">
                <a16:creationId xmlns:a16="http://schemas.microsoft.com/office/drawing/2014/main" id="{B3A3527E-3E3B-8ACD-D8E6-37528284FD49}"/>
              </a:ext>
            </a:extLst>
          </p:cNvPr>
          <p:cNvSpPr>
            <a:spLocks noGrp="1"/>
          </p:cNvSpPr>
          <p:nvPr>
            <p:ph type="title"/>
          </p:nvPr>
        </p:nvSpPr>
        <p:spPr>
          <a:xfrm>
            <a:off x="511624" y="2407594"/>
            <a:ext cx="4964718" cy="1326105"/>
          </a:xfrm>
        </p:spPr>
        <p:txBody>
          <a:bodyPr/>
          <a:lstStyle/>
          <a:p>
            <a:r>
              <a:rPr lang="en-US">
                <a:ea typeface="Lato"/>
                <a:cs typeface="Arial"/>
              </a:rPr>
              <a:t>Ask Us Anything Session</a:t>
            </a:r>
            <a:endParaRPr lang="en-US" b="0">
              <a:solidFill>
                <a:srgbClr val="000000"/>
              </a:solidFill>
              <a:ea typeface="Lato"/>
              <a:cs typeface="Arial"/>
            </a:endParaRPr>
          </a:p>
        </p:txBody>
      </p:sp>
      <p:sp>
        <p:nvSpPr>
          <p:cNvPr id="7" name="Text Placeholder 6">
            <a:extLst>
              <a:ext uri="{FF2B5EF4-FFF2-40B4-BE49-F238E27FC236}">
                <a16:creationId xmlns:a16="http://schemas.microsoft.com/office/drawing/2014/main" id="{7B0AF98A-721B-D0FE-A45A-E489D23388B0}"/>
              </a:ext>
            </a:extLst>
          </p:cNvPr>
          <p:cNvSpPr>
            <a:spLocks noGrp="1"/>
          </p:cNvSpPr>
          <p:nvPr>
            <p:ph type="body" idx="4"/>
          </p:nvPr>
        </p:nvSpPr>
        <p:spPr>
          <a:xfrm>
            <a:off x="293194" y="4768818"/>
            <a:ext cx="2771566" cy="215313"/>
          </a:xfrm>
        </p:spPr>
        <p:txBody>
          <a:bodyPr>
            <a:noAutofit/>
          </a:bodyPr>
          <a:lstStyle/>
          <a:p>
            <a:pPr algn="l"/>
            <a:r>
              <a:rPr lang="en-GB" sz="1600"/>
              <a:t>Dr Svetlana Klessova</a:t>
            </a:r>
            <a:endParaRPr lang="en-US"/>
          </a:p>
          <a:p>
            <a:pPr algn="l"/>
            <a:r>
              <a:rPr lang="en-GB" sz="1600"/>
              <a:t>Project coordinator</a:t>
            </a:r>
          </a:p>
          <a:p>
            <a:pPr algn="l"/>
            <a:r>
              <a:rPr lang="en-GB" sz="1600"/>
              <a:t>G.A.C. Group (France)</a:t>
            </a:r>
          </a:p>
          <a:p>
            <a:pPr algn="l"/>
            <a:endParaRPr lang="en-GB" sz="1600"/>
          </a:p>
          <a:p>
            <a:pPr algn="l"/>
            <a:r>
              <a:rPr lang="en-GB" sz="1600"/>
              <a:t>22 January 2026</a:t>
            </a:r>
            <a:endParaRPr lang="en-CH" sz="1600"/>
          </a:p>
        </p:txBody>
      </p:sp>
      <p:sp>
        <p:nvSpPr>
          <p:cNvPr id="9" name="Rectangle 8">
            <a:extLst>
              <a:ext uri="{FF2B5EF4-FFF2-40B4-BE49-F238E27FC236}">
                <a16:creationId xmlns:a16="http://schemas.microsoft.com/office/drawing/2014/main" id="{E0580295-7936-A1E4-EB17-088A37046077}"/>
              </a:ext>
            </a:extLst>
          </p:cNvPr>
          <p:cNvSpPr/>
          <p:nvPr/>
        </p:nvSpPr>
        <p:spPr>
          <a:xfrm>
            <a:off x="9945499" y="0"/>
            <a:ext cx="1122239" cy="1122239"/>
          </a:xfrm>
          <a:prstGeom prst="rect">
            <a:avLst/>
          </a:prstGeom>
          <a:solidFill>
            <a:srgbClr val="036A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Rectangle 9">
            <a:extLst>
              <a:ext uri="{FF2B5EF4-FFF2-40B4-BE49-F238E27FC236}">
                <a16:creationId xmlns:a16="http://schemas.microsoft.com/office/drawing/2014/main" id="{0CEE1150-BAA6-1087-FBDD-1582DE3BB48F}"/>
              </a:ext>
            </a:extLst>
          </p:cNvPr>
          <p:cNvSpPr/>
          <p:nvPr/>
        </p:nvSpPr>
        <p:spPr>
          <a:xfrm>
            <a:off x="11081806" y="6090136"/>
            <a:ext cx="1122239" cy="1122239"/>
          </a:xfrm>
          <a:prstGeom prst="rect">
            <a:avLst/>
          </a:prstGeom>
          <a:solidFill>
            <a:srgbClr val="FFCC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Footer Placeholder 7">
            <a:extLst>
              <a:ext uri="{FF2B5EF4-FFF2-40B4-BE49-F238E27FC236}">
                <a16:creationId xmlns:a16="http://schemas.microsoft.com/office/drawing/2014/main" id="{5E9D65F3-3067-05E2-5193-5C6EBDE9099E}"/>
              </a:ext>
            </a:extLst>
          </p:cNvPr>
          <p:cNvSpPr txBox="1">
            <a:spLocks/>
          </p:cNvSpPr>
          <p:nvPr/>
        </p:nvSpPr>
        <p:spPr>
          <a:xfrm>
            <a:off x="4038600" y="6356350"/>
            <a:ext cx="4114800" cy="365125"/>
          </a:xfrm>
          <a:prstGeom prst="rect">
            <a:avLst/>
          </a:prstGeom>
          <a:noFill/>
          <a:ln>
            <a:noFill/>
          </a:ln>
        </p:spPr>
        <p:txBody>
          <a:bodyPr spcFirstLastPara="1" vert="horz" wrap="square" lIns="91425" tIns="45700" rIns="91425" bIns="45700" rtlCol="0" anchor="ctr" anchorCtr="0">
            <a:normAutofit/>
          </a:bodyPr>
          <a:lstStyle>
            <a:lvl1pPr marL="0" lvl="0" indent="0" algn="l" defTabSz="914400" rtl="0" eaLnBrk="1" latinLnBrk="0" hangingPunct="1">
              <a:lnSpc>
                <a:spcPct val="90000"/>
              </a:lnSpc>
              <a:spcBef>
                <a:spcPts val="0"/>
              </a:spcBef>
              <a:spcAft>
                <a:spcPts val="0"/>
              </a:spcAft>
              <a:buClr>
                <a:srgbClr val="2B3990"/>
              </a:buClr>
              <a:buSzPts val="1000"/>
              <a:buFont typeface="Lato"/>
              <a:buNone/>
              <a:defRPr sz="1100" b="0" i="1" kern="1200">
                <a:solidFill>
                  <a:srgbClr val="2B3990"/>
                </a:solidFill>
                <a:latin typeface="Lato"/>
                <a:ea typeface="Lato"/>
                <a:cs typeface="Lato"/>
                <a:sym typeface="Lato"/>
              </a:defRPr>
            </a:lvl1pPr>
            <a:lvl2pPr marL="914400" lvl="1" indent="-342900" algn="l" defTabSz="914400" rtl="0" eaLnBrk="1" latinLnBrk="0" hangingPunct="1">
              <a:lnSpc>
                <a:spcPct val="90000"/>
              </a:lnSpc>
              <a:spcBef>
                <a:spcPts val="500"/>
              </a:spcBef>
              <a:spcAft>
                <a:spcPts val="0"/>
              </a:spcAft>
              <a:buClr>
                <a:srgbClr val="3A3838"/>
              </a:buClr>
              <a:buSzPts val="1800"/>
              <a:buFontTx/>
              <a:buChar char="▪"/>
              <a:defRPr sz="2400" kern="1200">
                <a:solidFill>
                  <a:schemeClr val="tx1"/>
                </a:solidFill>
                <a:latin typeface="Helvetica" pitchFamily="2" charset="0"/>
                <a:ea typeface="+mn-ea"/>
                <a:cs typeface="+mn-cs"/>
              </a:defRPr>
            </a:lvl2pPr>
            <a:lvl3pPr marL="1371600" lvl="2" indent="-342900" algn="l" defTabSz="914400" rtl="0" eaLnBrk="1" latinLnBrk="0" hangingPunct="1">
              <a:lnSpc>
                <a:spcPct val="90000"/>
              </a:lnSpc>
              <a:spcBef>
                <a:spcPts val="500"/>
              </a:spcBef>
              <a:spcAft>
                <a:spcPts val="0"/>
              </a:spcAft>
              <a:buClr>
                <a:srgbClr val="3A3838"/>
              </a:buClr>
              <a:buSzPts val="1800"/>
              <a:buFont typeface="Arial" panose="020B0604020202020204" pitchFamily="34" charset="0"/>
              <a:buChar char="▪"/>
              <a:defRPr sz="2000" kern="1200">
                <a:solidFill>
                  <a:schemeClr val="tx1"/>
                </a:solidFill>
                <a:latin typeface="Helvetica" pitchFamily="2" charset="0"/>
                <a:ea typeface="+mn-ea"/>
                <a:cs typeface="+mn-cs"/>
              </a:defRPr>
            </a:lvl3pPr>
            <a:lvl4pPr marL="1828800" lvl="3"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4pPr>
            <a:lvl5pPr marL="2286000" lvl="4"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lgn="ctr">
              <a:buSzPts val="1200"/>
            </a:pPr>
            <a:r>
              <a:rPr lang="en-GB" sz="1200" b="1" i="0">
                <a:solidFill>
                  <a:schemeClr val="tx1">
                    <a:lumMod val="95000"/>
                    <a:lumOff val="5000"/>
                  </a:schemeClr>
                </a:solidFill>
                <a:latin typeface="+mn-lt"/>
              </a:rPr>
              <a:t>©INPACE 2024-2027</a:t>
            </a:r>
          </a:p>
        </p:txBody>
      </p:sp>
      <p:sp>
        <p:nvSpPr>
          <p:cNvPr id="11" name="Rectangle 10">
            <a:extLst>
              <a:ext uri="{FF2B5EF4-FFF2-40B4-BE49-F238E27FC236}">
                <a16:creationId xmlns:a16="http://schemas.microsoft.com/office/drawing/2014/main" id="{49166BF1-20D8-79F3-0262-E134A9C8B1C6}"/>
              </a:ext>
            </a:extLst>
          </p:cNvPr>
          <p:cNvSpPr/>
          <p:nvPr/>
        </p:nvSpPr>
        <p:spPr>
          <a:xfrm>
            <a:off x="11069761" y="1122239"/>
            <a:ext cx="1122239" cy="1122239"/>
          </a:xfrm>
          <a:prstGeom prst="rect">
            <a:avLst/>
          </a:prstGeom>
          <a:solidFill>
            <a:srgbClr val="DE29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F4B8A417-65B6-6619-8EC1-5B1CC476EF20}"/>
              </a:ext>
            </a:extLst>
          </p:cNvPr>
          <p:cNvPicPr>
            <a:picLocks noChangeAspect="1"/>
          </p:cNvPicPr>
          <p:nvPr/>
        </p:nvPicPr>
        <p:blipFill>
          <a:blip r:embed="rId3"/>
          <a:stretch>
            <a:fillRect/>
          </a:stretch>
        </p:blipFill>
        <p:spPr>
          <a:xfrm>
            <a:off x="2646162" y="6256899"/>
            <a:ext cx="1625472" cy="411324"/>
          </a:xfrm>
          <a:prstGeom prst="rect">
            <a:avLst/>
          </a:prstGeom>
        </p:spPr>
      </p:pic>
      <p:sp>
        <p:nvSpPr>
          <p:cNvPr id="5" name="Subtitle 4">
            <a:extLst>
              <a:ext uri="{FF2B5EF4-FFF2-40B4-BE49-F238E27FC236}">
                <a16:creationId xmlns:a16="http://schemas.microsoft.com/office/drawing/2014/main" id="{F05934C9-4A71-7CB4-6BBC-9C1C06016206}"/>
              </a:ext>
            </a:extLst>
          </p:cNvPr>
          <p:cNvSpPr>
            <a:spLocks noGrp="1"/>
          </p:cNvSpPr>
          <p:nvPr>
            <p:ph type="subTitle" idx="1"/>
          </p:nvPr>
        </p:nvSpPr>
        <p:spPr/>
        <p:txBody>
          <a:bodyPr/>
          <a:lstStyle/>
          <a:p>
            <a:r>
              <a:rPr lang="en-GB"/>
              <a:t>Learn more about INPACE</a:t>
            </a:r>
          </a:p>
        </p:txBody>
      </p:sp>
    </p:spTree>
    <p:extLst>
      <p:ext uri="{BB962C8B-B14F-4D97-AF65-F5344CB8AC3E}">
        <p14:creationId xmlns:p14="http://schemas.microsoft.com/office/powerpoint/2010/main" val="330061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CBFC1-56DA-3D4A-0BB6-4347BBDFFFAD}"/>
              </a:ext>
            </a:extLst>
          </p:cNvPr>
          <p:cNvSpPr/>
          <p:nvPr/>
        </p:nvSpPr>
        <p:spPr>
          <a:xfrm>
            <a:off x="0" y="1063625"/>
            <a:ext cx="676424" cy="888065"/>
          </a:xfrm>
          <a:prstGeom prst="rect">
            <a:avLst/>
          </a:prstGeom>
          <a:solidFill>
            <a:srgbClr val="041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Slide Number Placeholder 3">
            <a:extLst>
              <a:ext uri="{FF2B5EF4-FFF2-40B4-BE49-F238E27FC236}">
                <a16:creationId xmlns:a16="http://schemas.microsoft.com/office/drawing/2014/main" id="{F633A4EB-6535-2AC0-4990-63ADB13F11A4}"/>
              </a:ext>
            </a:extLst>
          </p:cNvPr>
          <p:cNvSpPr>
            <a:spLocks noGrp="1"/>
          </p:cNvSpPr>
          <p:nvPr>
            <p:ph type="sldNum" sz="quarter" idx="12"/>
          </p:nvPr>
        </p:nvSpPr>
        <p:spPr/>
        <p:txBody>
          <a:bodyPr/>
          <a:lstStyle/>
          <a:p>
            <a:fld id="{8782BFEE-EB8F-DB48-8DE7-FAD35D4F1A54}" type="slidenum">
              <a:rPr lang="en-CH" smtClean="0"/>
              <a:t>10</a:t>
            </a:fld>
            <a:endParaRPr lang="en-CH"/>
          </a:p>
        </p:txBody>
      </p:sp>
      <p:sp>
        <p:nvSpPr>
          <p:cNvPr id="8" name="Rectangle 7">
            <a:extLst>
              <a:ext uri="{FF2B5EF4-FFF2-40B4-BE49-F238E27FC236}">
                <a16:creationId xmlns:a16="http://schemas.microsoft.com/office/drawing/2014/main" id="{2FF81F17-94FB-7C78-5154-8A99F614D7CD}"/>
              </a:ext>
            </a:extLst>
          </p:cNvPr>
          <p:cNvSpPr/>
          <p:nvPr/>
        </p:nvSpPr>
        <p:spPr>
          <a:xfrm>
            <a:off x="1" y="-36581"/>
            <a:ext cx="676424" cy="1144799"/>
          </a:xfrm>
          <a:prstGeom prst="rect">
            <a:avLst/>
          </a:prstGeom>
          <a:solidFill>
            <a:srgbClr val="036A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Rectangle 8">
            <a:extLst>
              <a:ext uri="{FF2B5EF4-FFF2-40B4-BE49-F238E27FC236}">
                <a16:creationId xmlns:a16="http://schemas.microsoft.com/office/drawing/2014/main" id="{D981BD3E-71C0-DBBA-8C0B-59003C507785}"/>
              </a:ext>
            </a:extLst>
          </p:cNvPr>
          <p:cNvSpPr/>
          <p:nvPr/>
        </p:nvSpPr>
        <p:spPr>
          <a:xfrm>
            <a:off x="9608695" y="6356350"/>
            <a:ext cx="2583305" cy="501651"/>
          </a:xfrm>
          <a:prstGeom prst="rect">
            <a:avLst/>
          </a:prstGeom>
          <a:solidFill>
            <a:srgbClr val="041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Rectangle 9">
            <a:extLst>
              <a:ext uri="{FF2B5EF4-FFF2-40B4-BE49-F238E27FC236}">
                <a16:creationId xmlns:a16="http://schemas.microsoft.com/office/drawing/2014/main" id="{3A0F7B3B-AF8C-BCB5-30D4-1EECDAA2EB1F}"/>
              </a:ext>
            </a:extLst>
          </p:cNvPr>
          <p:cNvSpPr/>
          <p:nvPr/>
        </p:nvSpPr>
        <p:spPr>
          <a:xfrm>
            <a:off x="8463897" y="6356350"/>
            <a:ext cx="1144798" cy="501651"/>
          </a:xfrm>
          <a:prstGeom prst="rect">
            <a:avLst/>
          </a:prstGeom>
          <a:solidFill>
            <a:srgbClr val="041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itle 1">
            <a:extLst>
              <a:ext uri="{FF2B5EF4-FFF2-40B4-BE49-F238E27FC236}">
                <a16:creationId xmlns:a16="http://schemas.microsoft.com/office/drawing/2014/main" id="{199B21CB-80AC-BCE6-9B29-73CA29E94023}"/>
              </a:ext>
            </a:extLst>
          </p:cNvPr>
          <p:cNvSpPr>
            <a:spLocks noGrp="1"/>
          </p:cNvSpPr>
          <p:nvPr>
            <p:ph type="title"/>
          </p:nvPr>
        </p:nvSpPr>
        <p:spPr>
          <a:xfrm>
            <a:off x="838200" y="365125"/>
            <a:ext cx="10515600" cy="1325563"/>
          </a:xfrm>
        </p:spPr>
        <p:txBody>
          <a:bodyPr/>
          <a:lstStyle/>
          <a:p>
            <a:r>
              <a:rPr lang="en-CH">
                <a:ea typeface="Lato"/>
                <a:cs typeface="Lato"/>
              </a:rPr>
              <a:t>Thematic Working Groups &amp; Clusters</a:t>
            </a:r>
            <a:endParaRPr lang="en-CH"/>
          </a:p>
        </p:txBody>
      </p:sp>
      <p:sp>
        <p:nvSpPr>
          <p:cNvPr id="13" name="Slide Number Placeholder 4">
            <a:extLst>
              <a:ext uri="{FF2B5EF4-FFF2-40B4-BE49-F238E27FC236}">
                <a16:creationId xmlns:a16="http://schemas.microsoft.com/office/drawing/2014/main" id="{660D074C-3024-06E9-5048-2582BF36165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CH"/>
            </a:defPPr>
            <a:lvl1pPr marL="0" algn="r" defTabSz="914400" rtl="0" eaLnBrk="1" latinLnBrk="0" hangingPunct="1">
              <a:defRPr sz="1200" b="1" kern="1200">
                <a:solidFill>
                  <a:schemeClr val="tx1">
                    <a:tint val="82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82BFEE-EB8F-DB48-8DE7-FAD35D4F1A54}" type="slidenum">
              <a:rPr lang="en-CH" smtClean="0">
                <a:solidFill>
                  <a:schemeClr val="bg1"/>
                </a:solidFill>
              </a:rPr>
              <a:pPr/>
              <a:t>10</a:t>
            </a:fld>
            <a:endParaRPr lang="en-CH">
              <a:solidFill>
                <a:schemeClr val="bg1"/>
              </a:solidFill>
            </a:endParaRPr>
          </a:p>
        </p:txBody>
      </p:sp>
      <p:sp>
        <p:nvSpPr>
          <p:cNvPr id="2" name="Footer Placeholder 7">
            <a:extLst>
              <a:ext uri="{FF2B5EF4-FFF2-40B4-BE49-F238E27FC236}">
                <a16:creationId xmlns:a16="http://schemas.microsoft.com/office/drawing/2014/main" id="{2CEC9357-A295-638A-7153-2B71A72DA6ED}"/>
              </a:ext>
            </a:extLst>
          </p:cNvPr>
          <p:cNvSpPr txBox="1">
            <a:spLocks/>
          </p:cNvSpPr>
          <p:nvPr/>
        </p:nvSpPr>
        <p:spPr>
          <a:xfrm>
            <a:off x="4038600" y="6356350"/>
            <a:ext cx="4114800" cy="365125"/>
          </a:xfrm>
          <a:prstGeom prst="rect">
            <a:avLst/>
          </a:prstGeom>
          <a:noFill/>
          <a:ln>
            <a:noFill/>
          </a:ln>
        </p:spPr>
        <p:txBody>
          <a:bodyPr spcFirstLastPara="1" vert="horz" wrap="square" lIns="91425" tIns="45700" rIns="91425" bIns="45700" rtlCol="0" anchor="ctr" anchorCtr="0">
            <a:normAutofit/>
          </a:bodyPr>
          <a:lstStyle>
            <a:lvl1pPr marL="0" lvl="0" indent="0" algn="l" defTabSz="914400" rtl="0" eaLnBrk="1" latinLnBrk="0" hangingPunct="1">
              <a:lnSpc>
                <a:spcPct val="90000"/>
              </a:lnSpc>
              <a:spcBef>
                <a:spcPts val="0"/>
              </a:spcBef>
              <a:spcAft>
                <a:spcPts val="0"/>
              </a:spcAft>
              <a:buClr>
                <a:srgbClr val="2B3990"/>
              </a:buClr>
              <a:buSzPts val="1000"/>
              <a:buFont typeface="Lato"/>
              <a:buNone/>
              <a:defRPr sz="1100" b="0" i="1" kern="1200">
                <a:solidFill>
                  <a:srgbClr val="2B3990"/>
                </a:solidFill>
                <a:latin typeface="Lato"/>
                <a:ea typeface="Lato"/>
                <a:cs typeface="Lato"/>
                <a:sym typeface="Lato"/>
              </a:defRPr>
            </a:lvl1pPr>
            <a:lvl2pPr marL="914400" lvl="1" indent="-342900" algn="l" defTabSz="914400" rtl="0" eaLnBrk="1" latinLnBrk="0" hangingPunct="1">
              <a:lnSpc>
                <a:spcPct val="90000"/>
              </a:lnSpc>
              <a:spcBef>
                <a:spcPts val="500"/>
              </a:spcBef>
              <a:spcAft>
                <a:spcPts val="0"/>
              </a:spcAft>
              <a:buClr>
                <a:srgbClr val="3A3838"/>
              </a:buClr>
              <a:buSzPts val="1800"/>
              <a:buFontTx/>
              <a:buChar char="▪"/>
              <a:defRPr sz="2400" kern="1200">
                <a:solidFill>
                  <a:schemeClr val="tx1"/>
                </a:solidFill>
                <a:latin typeface="Helvetica" pitchFamily="2" charset="0"/>
                <a:ea typeface="+mn-ea"/>
                <a:cs typeface="+mn-cs"/>
              </a:defRPr>
            </a:lvl2pPr>
            <a:lvl3pPr marL="1371600" lvl="2" indent="-342900" algn="l" defTabSz="914400" rtl="0" eaLnBrk="1" latinLnBrk="0" hangingPunct="1">
              <a:lnSpc>
                <a:spcPct val="90000"/>
              </a:lnSpc>
              <a:spcBef>
                <a:spcPts val="500"/>
              </a:spcBef>
              <a:spcAft>
                <a:spcPts val="0"/>
              </a:spcAft>
              <a:buClr>
                <a:srgbClr val="3A3838"/>
              </a:buClr>
              <a:buSzPts val="1800"/>
              <a:buFont typeface="Arial" panose="020B0604020202020204" pitchFamily="34" charset="0"/>
              <a:buChar char="▪"/>
              <a:defRPr sz="2000" kern="1200">
                <a:solidFill>
                  <a:schemeClr val="tx1"/>
                </a:solidFill>
                <a:latin typeface="Helvetica" pitchFamily="2" charset="0"/>
                <a:ea typeface="+mn-ea"/>
                <a:cs typeface="+mn-cs"/>
              </a:defRPr>
            </a:lvl3pPr>
            <a:lvl4pPr marL="1828800" lvl="3"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4pPr>
            <a:lvl5pPr marL="2286000" lvl="4"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lgn="ctr">
              <a:buSzPts val="1200"/>
            </a:pPr>
            <a:r>
              <a:rPr lang="en-GB" sz="1200" b="1" i="0">
                <a:solidFill>
                  <a:schemeClr val="tx1">
                    <a:lumMod val="95000"/>
                    <a:lumOff val="5000"/>
                  </a:schemeClr>
                </a:solidFill>
                <a:latin typeface="+mn-lt"/>
              </a:rPr>
              <a:t>©INPACE 2024-2027</a:t>
            </a:r>
          </a:p>
        </p:txBody>
      </p:sp>
      <p:grpSp>
        <p:nvGrpSpPr>
          <p:cNvPr id="6" name="Group 22">
            <a:extLst>
              <a:ext uri="{FF2B5EF4-FFF2-40B4-BE49-F238E27FC236}">
                <a16:creationId xmlns:a16="http://schemas.microsoft.com/office/drawing/2014/main" id="{04018962-8536-FF5A-1FF1-5E761F65F7DD}"/>
              </a:ext>
            </a:extLst>
          </p:cNvPr>
          <p:cNvGrpSpPr/>
          <p:nvPr/>
        </p:nvGrpSpPr>
        <p:grpSpPr>
          <a:xfrm>
            <a:off x="960907" y="1342273"/>
            <a:ext cx="10066788" cy="4877551"/>
            <a:chOff x="1133238" y="1093047"/>
            <a:chExt cx="11450782" cy="5578360"/>
          </a:xfrm>
        </p:grpSpPr>
        <p:grpSp>
          <p:nvGrpSpPr>
            <p:cNvPr id="14" name="Group 330">
              <a:extLst>
                <a:ext uri="{FF2B5EF4-FFF2-40B4-BE49-F238E27FC236}">
                  <a16:creationId xmlns:a16="http://schemas.microsoft.com/office/drawing/2014/main" id="{931A8550-D73C-AE3D-3807-B9A40D199E0D}"/>
                </a:ext>
              </a:extLst>
            </p:cNvPr>
            <p:cNvGrpSpPr/>
            <p:nvPr/>
          </p:nvGrpSpPr>
          <p:grpSpPr>
            <a:xfrm>
              <a:off x="3702351" y="1093047"/>
              <a:ext cx="5876597" cy="5399193"/>
              <a:chOff x="357096" y="2400671"/>
              <a:chExt cx="4653376" cy="4246321"/>
            </a:xfrm>
            <a:solidFill>
              <a:srgbClr val="EB6C14"/>
            </a:solidFill>
          </p:grpSpPr>
          <p:sp>
            <p:nvSpPr>
              <p:cNvPr id="25" name="Freeform 69">
                <a:extLst>
                  <a:ext uri="{FF2B5EF4-FFF2-40B4-BE49-F238E27FC236}">
                    <a16:creationId xmlns:a16="http://schemas.microsoft.com/office/drawing/2014/main" id="{EE9C3E76-C66D-EB2D-1610-1C4E04E94317}"/>
                  </a:ext>
                </a:extLst>
              </p:cNvPr>
              <p:cNvSpPr>
                <a:spLocks/>
              </p:cNvSpPr>
              <p:nvPr/>
            </p:nvSpPr>
            <p:spPr bwMode="gray">
              <a:xfrm>
                <a:off x="414660" y="4145334"/>
                <a:ext cx="1216025" cy="2070100"/>
              </a:xfrm>
              <a:custGeom>
                <a:avLst/>
                <a:gdLst>
                  <a:gd name="T0" fmla="*/ 1780984046 w 163"/>
                  <a:gd name="T1" fmla="*/ 1856969511 h 300"/>
                  <a:gd name="T2" fmla="*/ 1947952422 w 163"/>
                  <a:gd name="T3" fmla="*/ 0 h 300"/>
                  <a:gd name="T4" fmla="*/ 111314767 w 163"/>
                  <a:gd name="T5" fmla="*/ 380919054 h 300"/>
                  <a:gd name="T6" fmla="*/ 0 w 163"/>
                  <a:gd name="T7" fmla="*/ 1856969511 h 300"/>
                  <a:gd name="T8" fmla="*/ 2147483647 w 163"/>
                  <a:gd name="T9" fmla="*/ 2147483647 h 300"/>
                  <a:gd name="T10" fmla="*/ 2147483647 w 163"/>
                  <a:gd name="T11" fmla="*/ 2147483647 h 300"/>
                  <a:gd name="T12" fmla="*/ 1780984046 w 163"/>
                  <a:gd name="T13" fmla="*/ 1856969511 h 300"/>
                  <a:gd name="T14" fmla="*/ 0 60000 65536"/>
                  <a:gd name="T15" fmla="*/ 0 60000 65536"/>
                  <a:gd name="T16" fmla="*/ 0 60000 65536"/>
                  <a:gd name="T17" fmla="*/ 0 60000 65536"/>
                  <a:gd name="T18" fmla="*/ 0 60000 65536"/>
                  <a:gd name="T19" fmla="*/ 0 60000 65536"/>
                  <a:gd name="T20" fmla="*/ 0 60000 65536"/>
                  <a:gd name="T21" fmla="*/ 0 w 163"/>
                  <a:gd name="T22" fmla="*/ 0 h 300"/>
                  <a:gd name="T23" fmla="*/ 163 w 163"/>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300">
                    <a:moveTo>
                      <a:pt x="32" y="39"/>
                    </a:moveTo>
                    <a:cubicBezTo>
                      <a:pt x="32" y="26"/>
                      <a:pt x="33" y="13"/>
                      <a:pt x="35" y="0"/>
                    </a:cubicBezTo>
                    <a:cubicBezTo>
                      <a:pt x="24" y="2"/>
                      <a:pt x="13" y="5"/>
                      <a:pt x="2" y="8"/>
                    </a:cubicBezTo>
                    <a:cubicBezTo>
                      <a:pt x="1" y="19"/>
                      <a:pt x="0" y="29"/>
                      <a:pt x="0" y="39"/>
                    </a:cubicBezTo>
                    <a:cubicBezTo>
                      <a:pt x="0" y="153"/>
                      <a:pt x="65" y="252"/>
                      <a:pt x="160" y="300"/>
                    </a:cubicBezTo>
                    <a:cubicBezTo>
                      <a:pt x="160" y="289"/>
                      <a:pt x="161" y="277"/>
                      <a:pt x="163" y="265"/>
                    </a:cubicBezTo>
                    <a:cubicBezTo>
                      <a:pt x="85" y="220"/>
                      <a:pt x="32" y="136"/>
                      <a:pt x="32" y="39"/>
                    </a:cubicBezTo>
                    <a:close/>
                  </a:path>
                </a:pathLst>
              </a:custGeom>
              <a:grpFill/>
              <a:ln w="9525" cap="flat" cmpd="sng">
                <a:solidFill>
                  <a:schemeClr val="bg2">
                    <a:lumMod val="95000"/>
                  </a:schemeClr>
                </a:solidFill>
                <a:prstDash val="solid"/>
                <a:miter lim="800000"/>
                <a:headEnd type="none" w="med" len="med"/>
                <a:tailEnd type="none" w="med" len="med"/>
              </a:ln>
            </p:spPr>
            <p:txBody>
              <a:bodyPr/>
              <a:lstStyle/>
              <a:p>
                <a:pPr defTabSz="914126">
                  <a:defRPr/>
                </a:pPr>
                <a:endParaRPr lang="en-GB" sz="1799" kern="0">
                  <a:solidFill>
                    <a:sysClr val="windowText" lastClr="000000"/>
                  </a:solidFill>
                  <a:latin typeface="Arial"/>
                </a:endParaRPr>
              </a:p>
            </p:txBody>
          </p:sp>
          <p:sp>
            <p:nvSpPr>
              <p:cNvPr id="26" name="Freeform 70">
                <a:extLst>
                  <a:ext uri="{FF2B5EF4-FFF2-40B4-BE49-F238E27FC236}">
                    <a16:creationId xmlns:a16="http://schemas.microsoft.com/office/drawing/2014/main" id="{DECE846A-ABC9-1DD7-97E8-EB32616A34B9}"/>
                  </a:ext>
                </a:extLst>
              </p:cNvPr>
              <p:cNvSpPr>
                <a:spLocks/>
              </p:cNvSpPr>
              <p:nvPr/>
            </p:nvSpPr>
            <p:spPr bwMode="gray">
              <a:xfrm>
                <a:off x="443235" y="2441946"/>
                <a:ext cx="1835150" cy="1658938"/>
              </a:xfrm>
              <a:custGeom>
                <a:avLst/>
                <a:gdLst>
                  <a:gd name="T0" fmla="*/ 2147483647 w 246"/>
                  <a:gd name="T1" fmla="*/ 1385593483 h 240"/>
                  <a:gd name="T2" fmla="*/ 2147483647 w 246"/>
                  <a:gd name="T3" fmla="*/ 0 h 240"/>
                  <a:gd name="T4" fmla="*/ 0 w 246"/>
                  <a:gd name="T5" fmla="*/ 2147483647 h 240"/>
                  <a:gd name="T6" fmla="*/ 1892136626 w 246"/>
                  <a:gd name="T7" fmla="*/ 2147483647 h 240"/>
                  <a:gd name="T8" fmla="*/ 2147483647 w 246"/>
                  <a:gd name="T9" fmla="*/ 1385593483 h 240"/>
                  <a:gd name="T10" fmla="*/ 0 60000 65536"/>
                  <a:gd name="T11" fmla="*/ 0 60000 65536"/>
                  <a:gd name="T12" fmla="*/ 0 60000 65536"/>
                  <a:gd name="T13" fmla="*/ 0 60000 65536"/>
                  <a:gd name="T14" fmla="*/ 0 60000 65536"/>
                  <a:gd name="T15" fmla="*/ 0 w 246"/>
                  <a:gd name="T16" fmla="*/ 0 h 240"/>
                  <a:gd name="T17" fmla="*/ 246 w 246"/>
                  <a:gd name="T18" fmla="*/ 240 h 240"/>
                </a:gdLst>
                <a:ahLst/>
                <a:cxnLst>
                  <a:cxn ang="T10">
                    <a:pos x="T0" y="T1"/>
                  </a:cxn>
                  <a:cxn ang="T11">
                    <a:pos x="T2" y="T3"/>
                  </a:cxn>
                  <a:cxn ang="T12">
                    <a:pos x="T4" y="T5"/>
                  </a:cxn>
                  <a:cxn ang="T13">
                    <a:pos x="T6" y="T7"/>
                  </a:cxn>
                  <a:cxn ang="T14">
                    <a:pos x="T8" y="T9"/>
                  </a:cxn>
                </a:cxnLst>
                <a:rect l="T15" t="T16" r="T17" b="T18"/>
                <a:pathLst>
                  <a:path w="246" h="240">
                    <a:moveTo>
                      <a:pt x="246" y="29"/>
                    </a:moveTo>
                    <a:cubicBezTo>
                      <a:pt x="241" y="19"/>
                      <a:pt x="235" y="9"/>
                      <a:pt x="228" y="0"/>
                    </a:cubicBezTo>
                    <a:cubicBezTo>
                      <a:pt x="111" y="25"/>
                      <a:pt x="19" y="120"/>
                      <a:pt x="0" y="240"/>
                    </a:cubicBezTo>
                    <a:cubicBezTo>
                      <a:pt x="11" y="237"/>
                      <a:pt x="22" y="234"/>
                      <a:pt x="34" y="232"/>
                    </a:cubicBezTo>
                    <a:cubicBezTo>
                      <a:pt x="56" y="128"/>
                      <a:pt x="140" y="46"/>
                      <a:pt x="246" y="29"/>
                    </a:cubicBezTo>
                    <a:close/>
                  </a:path>
                </a:pathLst>
              </a:custGeom>
              <a:grpFill/>
              <a:ln w="9525" cap="flat" cmpd="sng">
                <a:solidFill>
                  <a:schemeClr val="bg2">
                    <a:lumMod val="95000"/>
                  </a:schemeClr>
                </a:solidFill>
                <a:prstDash val="solid"/>
                <a:miter lim="800000"/>
                <a:headEnd type="none" w="med" len="med"/>
                <a:tailEnd type="none" w="med" len="med"/>
              </a:ln>
            </p:spPr>
            <p:txBody>
              <a:bodyPr/>
              <a:lstStyle/>
              <a:p>
                <a:pPr defTabSz="914126">
                  <a:defRPr/>
                </a:pPr>
                <a:endParaRPr lang="en-GB" sz="1799" kern="0">
                  <a:solidFill>
                    <a:sysClr val="windowText" lastClr="000000"/>
                  </a:solidFill>
                  <a:latin typeface="Arial"/>
                </a:endParaRPr>
              </a:p>
            </p:txBody>
          </p:sp>
          <p:sp>
            <p:nvSpPr>
              <p:cNvPr id="27" name="Freeform 71">
                <a:extLst>
                  <a:ext uri="{FF2B5EF4-FFF2-40B4-BE49-F238E27FC236}">
                    <a16:creationId xmlns:a16="http://schemas.microsoft.com/office/drawing/2014/main" id="{A7054177-B163-589F-DEAB-A1E0EDE3EB9B}"/>
                  </a:ext>
                </a:extLst>
              </p:cNvPr>
              <p:cNvSpPr>
                <a:spLocks/>
              </p:cNvSpPr>
              <p:nvPr/>
            </p:nvSpPr>
            <p:spPr bwMode="gray">
              <a:xfrm>
                <a:off x="2264097" y="2400671"/>
                <a:ext cx="2227263" cy="1187450"/>
              </a:xfrm>
              <a:custGeom>
                <a:avLst/>
                <a:gdLst>
                  <a:gd name="T0" fmla="*/ 2147483647 w 299"/>
                  <a:gd name="T1" fmla="*/ 1525189666 h 172"/>
                  <a:gd name="T2" fmla="*/ 2147483647 w 299"/>
                  <a:gd name="T3" fmla="*/ 2147483647 h 172"/>
                  <a:gd name="T4" fmla="*/ 2147483647 w 299"/>
                  <a:gd name="T5" fmla="*/ 2147483647 h 172"/>
                  <a:gd name="T6" fmla="*/ 2147483647 w 299"/>
                  <a:gd name="T7" fmla="*/ 0 h 172"/>
                  <a:gd name="T8" fmla="*/ 0 w 299"/>
                  <a:gd name="T9" fmla="*/ 142984172 h 172"/>
                  <a:gd name="T10" fmla="*/ 998789706 w 299"/>
                  <a:gd name="T11" fmla="*/ 1572853340 h 172"/>
                  <a:gd name="T12" fmla="*/ 2147483647 w 299"/>
                  <a:gd name="T13" fmla="*/ 1525189666 h 172"/>
                  <a:gd name="T14" fmla="*/ 0 60000 65536"/>
                  <a:gd name="T15" fmla="*/ 0 60000 65536"/>
                  <a:gd name="T16" fmla="*/ 0 60000 65536"/>
                  <a:gd name="T17" fmla="*/ 0 60000 65536"/>
                  <a:gd name="T18" fmla="*/ 0 60000 65536"/>
                  <a:gd name="T19" fmla="*/ 0 60000 65536"/>
                  <a:gd name="T20" fmla="*/ 0 60000 65536"/>
                  <a:gd name="T21" fmla="*/ 0 w 299"/>
                  <a:gd name="T22" fmla="*/ 0 h 172"/>
                  <a:gd name="T23" fmla="*/ 299 w 299"/>
                  <a:gd name="T24" fmla="*/ 172 h 1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9" h="172">
                    <a:moveTo>
                      <a:pt x="45" y="32"/>
                    </a:moveTo>
                    <a:cubicBezTo>
                      <a:pt x="146" y="32"/>
                      <a:pt x="233" y="89"/>
                      <a:pt x="276" y="172"/>
                    </a:cubicBezTo>
                    <a:cubicBezTo>
                      <a:pt x="284" y="164"/>
                      <a:pt x="292" y="155"/>
                      <a:pt x="299" y="146"/>
                    </a:cubicBezTo>
                    <a:cubicBezTo>
                      <a:pt x="248" y="59"/>
                      <a:pt x="153" y="0"/>
                      <a:pt x="45" y="0"/>
                    </a:cubicBezTo>
                    <a:cubicBezTo>
                      <a:pt x="30" y="0"/>
                      <a:pt x="14" y="1"/>
                      <a:pt x="0" y="3"/>
                    </a:cubicBezTo>
                    <a:cubicBezTo>
                      <a:pt x="6" y="13"/>
                      <a:pt x="12" y="23"/>
                      <a:pt x="18" y="33"/>
                    </a:cubicBezTo>
                    <a:cubicBezTo>
                      <a:pt x="27" y="32"/>
                      <a:pt x="36" y="32"/>
                      <a:pt x="45" y="32"/>
                    </a:cubicBezTo>
                    <a:close/>
                  </a:path>
                </a:pathLst>
              </a:custGeom>
              <a:grpFill/>
              <a:ln w="9525" cap="flat" cmpd="sng">
                <a:solidFill>
                  <a:schemeClr val="bg2">
                    <a:lumMod val="95000"/>
                  </a:schemeClr>
                </a:solidFill>
                <a:prstDash val="solid"/>
                <a:miter lim="800000"/>
                <a:headEnd type="none" w="med" len="med"/>
                <a:tailEnd type="none" w="med" len="med"/>
              </a:ln>
            </p:spPr>
            <p:txBody>
              <a:bodyPr/>
              <a:lstStyle/>
              <a:p>
                <a:pPr defTabSz="914126">
                  <a:defRPr/>
                </a:pPr>
                <a:endParaRPr lang="en-GB" sz="1799" kern="0">
                  <a:solidFill>
                    <a:sysClr val="windowText" lastClr="000000"/>
                  </a:solidFill>
                  <a:latin typeface="Arial"/>
                </a:endParaRPr>
              </a:p>
            </p:txBody>
          </p:sp>
          <p:sp>
            <p:nvSpPr>
              <p:cNvPr id="28" name="Freeform 72">
                <a:extLst>
                  <a:ext uri="{FF2B5EF4-FFF2-40B4-BE49-F238E27FC236}">
                    <a16:creationId xmlns:a16="http://schemas.microsoft.com/office/drawing/2014/main" id="{D7C505C9-F2D6-3B68-7C77-62B7A03BA662}"/>
                  </a:ext>
                </a:extLst>
              </p:cNvPr>
              <p:cNvSpPr>
                <a:spLocks/>
              </p:cNvSpPr>
              <p:nvPr/>
            </p:nvSpPr>
            <p:spPr bwMode="gray">
              <a:xfrm>
                <a:off x="1711647" y="5751884"/>
                <a:ext cx="2428875" cy="682625"/>
              </a:xfrm>
              <a:custGeom>
                <a:avLst/>
                <a:gdLst>
                  <a:gd name="T0" fmla="*/ 2147483647 w 326"/>
                  <a:gd name="T1" fmla="*/ 2147483647 h 99"/>
                  <a:gd name="T2" fmla="*/ 111020437 w 326"/>
                  <a:gd name="T3" fmla="*/ 1901752154 h 99"/>
                  <a:gd name="T4" fmla="*/ 0 w 326"/>
                  <a:gd name="T5" fmla="*/ 2147483647 h 99"/>
                  <a:gd name="T6" fmla="*/ 2147483647 w 326"/>
                  <a:gd name="T7" fmla="*/ 2147483647 h 99"/>
                  <a:gd name="T8" fmla="*/ 2147483647 w 326"/>
                  <a:gd name="T9" fmla="*/ 665614547 h 99"/>
                  <a:gd name="T10" fmla="*/ 2147483647 w 326"/>
                  <a:gd name="T11" fmla="*/ 0 h 99"/>
                  <a:gd name="T12" fmla="*/ 2147483647 w 326"/>
                  <a:gd name="T13" fmla="*/ 2147483647 h 99"/>
                  <a:gd name="T14" fmla="*/ 0 60000 65536"/>
                  <a:gd name="T15" fmla="*/ 0 60000 65536"/>
                  <a:gd name="T16" fmla="*/ 0 60000 65536"/>
                  <a:gd name="T17" fmla="*/ 0 60000 65536"/>
                  <a:gd name="T18" fmla="*/ 0 60000 65536"/>
                  <a:gd name="T19" fmla="*/ 0 60000 65536"/>
                  <a:gd name="T20" fmla="*/ 0 60000 65536"/>
                  <a:gd name="T21" fmla="*/ 0 w 326"/>
                  <a:gd name="T22" fmla="*/ 0 h 99"/>
                  <a:gd name="T23" fmla="*/ 326 w 326"/>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6" h="99">
                    <a:moveTo>
                      <a:pt x="119" y="67"/>
                    </a:moveTo>
                    <a:cubicBezTo>
                      <a:pt x="77" y="67"/>
                      <a:pt x="37" y="57"/>
                      <a:pt x="2" y="40"/>
                    </a:cubicBezTo>
                    <a:cubicBezTo>
                      <a:pt x="1" y="51"/>
                      <a:pt x="0" y="63"/>
                      <a:pt x="0" y="74"/>
                    </a:cubicBezTo>
                    <a:cubicBezTo>
                      <a:pt x="36" y="90"/>
                      <a:pt x="76" y="99"/>
                      <a:pt x="119" y="99"/>
                    </a:cubicBezTo>
                    <a:cubicBezTo>
                      <a:pt x="200" y="99"/>
                      <a:pt x="273" y="67"/>
                      <a:pt x="326" y="14"/>
                    </a:cubicBezTo>
                    <a:cubicBezTo>
                      <a:pt x="315" y="10"/>
                      <a:pt x="304" y="5"/>
                      <a:pt x="294" y="0"/>
                    </a:cubicBezTo>
                    <a:cubicBezTo>
                      <a:pt x="247" y="42"/>
                      <a:pt x="186" y="67"/>
                      <a:pt x="119" y="67"/>
                    </a:cubicBezTo>
                    <a:close/>
                  </a:path>
                </a:pathLst>
              </a:custGeom>
              <a:grpFill/>
              <a:ln w="9525" cap="flat" cmpd="sng">
                <a:solidFill>
                  <a:schemeClr val="bg2">
                    <a:lumMod val="95000"/>
                  </a:schemeClr>
                </a:solidFill>
                <a:prstDash val="solid"/>
                <a:miter lim="800000"/>
                <a:headEnd type="none" w="med" len="med"/>
                <a:tailEnd type="none" w="med" len="med"/>
              </a:ln>
            </p:spPr>
            <p:txBody>
              <a:bodyPr/>
              <a:lstStyle/>
              <a:p>
                <a:pPr defTabSz="914126">
                  <a:defRPr/>
                </a:pPr>
                <a:endParaRPr lang="en-GB" sz="1799" kern="0">
                  <a:solidFill>
                    <a:sysClr val="windowText" lastClr="000000"/>
                  </a:solidFill>
                  <a:latin typeface="Arial"/>
                </a:endParaRPr>
              </a:p>
            </p:txBody>
          </p:sp>
          <p:sp>
            <p:nvSpPr>
              <p:cNvPr id="29" name="Freeform 73">
                <a:extLst>
                  <a:ext uri="{FF2B5EF4-FFF2-40B4-BE49-F238E27FC236}">
                    <a16:creationId xmlns:a16="http://schemas.microsoft.com/office/drawing/2014/main" id="{D5C70E95-FD0E-A1B9-18D2-10E4E4FF84E5}"/>
                  </a:ext>
                </a:extLst>
              </p:cNvPr>
              <p:cNvSpPr>
                <a:spLocks/>
              </p:cNvSpPr>
              <p:nvPr/>
            </p:nvSpPr>
            <p:spPr bwMode="gray">
              <a:xfrm>
                <a:off x="3962722" y="3526209"/>
                <a:ext cx="800100" cy="2259012"/>
              </a:xfrm>
              <a:custGeom>
                <a:avLst/>
                <a:gdLst>
                  <a:gd name="T0" fmla="*/ 2147483647 w 107"/>
                  <a:gd name="T1" fmla="*/ 1233282779 h 328"/>
                  <a:gd name="T2" fmla="*/ 2147483647 w 107"/>
                  <a:gd name="T3" fmla="*/ 2147483647 h 328"/>
                  <a:gd name="T4" fmla="*/ 0 w 107"/>
                  <a:gd name="T5" fmla="*/ 2147483647 h 328"/>
                  <a:gd name="T6" fmla="*/ 1789247884 w 107"/>
                  <a:gd name="T7" fmla="*/ 2147483647 h 328"/>
                  <a:gd name="T8" fmla="*/ 2147483647 w 107"/>
                  <a:gd name="T9" fmla="*/ 2147483647 h 328"/>
                  <a:gd name="T10" fmla="*/ 2147483647 w 107"/>
                  <a:gd name="T11" fmla="*/ 0 h 328"/>
                  <a:gd name="T12" fmla="*/ 2147483647 w 107"/>
                  <a:gd name="T13" fmla="*/ 1233282779 h 328"/>
                  <a:gd name="T14" fmla="*/ 0 60000 65536"/>
                  <a:gd name="T15" fmla="*/ 0 60000 65536"/>
                  <a:gd name="T16" fmla="*/ 0 60000 65536"/>
                  <a:gd name="T17" fmla="*/ 0 60000 65536"/>
                  <a:gd name="T18" fmla="*/ 0 60000 65536"/>
                  <a:gd name="T19" fmla="*/ 0 60000 65536"/>
                  <a:gd name="T20" fmla="*/ 0 60000 65536"/>
                  <a:gd name="T21" fmla="*/ 0 w 107"/>
                  <a:gd name="T22" fmla="*/ 0 h 328"/>
                  <a:gd name="T23" fmla="*/ 107 w 107"/>
                  <a:gd name="T24" fmla="*/ 328 h 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328">
                    <a:moveTo>
                      <a:pt x="52" y="26"/>
                    </a:moveTo>
                    <a:cubicBezTo>
                      <a:pt x="67" y="59"/>
                      <a:pt x="75" y="95"/>
                      <a:pt x="75" y="132"/>
                    </a:cubicBezTo>
                    <a:cubicBezTo>
                      <a:pt x="75" y="204"/>
                      <a:pt x="46" y="268"/>
                      <a:pt x="0" y="315"/>
                    </a:cubicBezTo>
                    <a:cubicBezTo>
                      <a:pt x="10" y="320"/>
                      <a:pt x="21" y="325"/>
                      <a:pt x="32" y="328"/>
                    </a:cubicBezTo>
                    <a:cubicBezTo>
                      <a:pt x="78" y="276"/>
                      <a:pt x="107" y="208"/>
                      <a:pt x="107" y="132"/>
                    </a:cubicBezTo>
                    <a:cubicBezTo>
                      <a:pt x="107" y="85"/>
                      <a:pt x="95" y="40"/>
                      <a:pt x="75" y="0"/>
                    </a:cubicBezTo>
                    <a:cubicBezTo>
                      <a:pt x="68" y="9"/>
                      <a:pt x="60" y="18"/>
                      <a:pt x="52" y="26"/>
                    </a:cubicBezTo>
                    <a:close/>
                  </a:path>
                </a:pathLst>
              </a:custGeom>
              <a:grpFill/>
              <a:ln w="9525" cap="flat" cmpd="sng">
                <a:solidFill>
                  <a:schemeClr val="bg2">
                    <a:lumMod val="95000"/>
                  </a:schemeClr>
                </a:solidFill>
                <a:prstDash val="solid"/>
                <a:miter lim="800000"/>
                <a:headEnd type="none" w="med" len="med"/>
                <a:tailEnd type="none" w="med" len="med"/>
              </a:ln>
            </p:spPr>
            <p:txBody>
              <a:bodyPr/>
              <a:lstStyle/>
              <a:p>
                <a:pPr defTabSz="914126">
                  <a:defRPr/>
                </a:pPr>
                <a:endParaRPr lang="en-GB" sz="1799" kern="0">
                  <a:solidFill>
                    <a:sysClr val="windowText" lastClr="000000"/>
                  </a:solidFill>
                  <a:latin typeface="Arial"/>
                </a:endParaRPr>
              </a:p>
            </p:txBody>
          </p:sp>
          <p:sp>
            <p:nvSpPr>
              <p:cNvPr id="30" name="Oval 74">
                <a:extLst>
                  <a:ext uri="{FF2B5EF4-FFF2-40B4-BE49-F238E27FC236}">
                    <a16:creationId xmlns:a16="http://schemas.microsoft.com/office/drawing/2014/main" id="{DAD6211C-2E96-596F-64AF-B900C5BAE9FB}"/>
                  </a:ext>
                </a:extLst>
              </p:cNvPr>
              <p:cNvSpPr>
                <a:spLocks noChangeArrowheads="1"/>
              </p:cNvSpPr>
              <p:nvPr/>
            </p:nvSpPr>
            <p:spPr bwMode="gray">
              <a:xfrm>
                <a:off x="1792610" y="3675434"/>
                <a:ext cx="1603198" cy="1491878"/>
              </a:xfrm>
              <a:prstGeom prst="ellipse">
                <a:avLst/>
              </a:prstGeom>
              <a:grpFill/>
              <a:ln w="3175">
                <a:solidFill>
                  <a:schemeClr val="bg2">
                    <a:lumMod val="95000"/>
                  </a:schemeClr>
                </a:solidFill>
                <a:miter lim="800000"/>
                <a:headEnd/>
                <a:tailEnd/>
              </a:ln>
            </p:spPr>
            <p:txBody>
              <a:bodyPr lIns="0" rIns="0" anchor="ctr"/>
              <a:lstStyle/>
              <a:p>
                <a:pPr algn="ctr" defTabSz="801447"/>
                <a:r>
                  <a:rPr lang="de-DE" sz="1400" b="1">
                    <a:solidFill>
                      <a:srgbClr val="000000"/>
                    </a:solidFill>
                    <a:latin typeface="Arial"/>
                    <a:cs typeface="Arial" charset="0"/>
                  </a:rPr>
                  <a:t>INPACE HUB </a:t>
                </a:r>
                <a:r>
                  <a:rPr lang="en-GB" sz="1400" b="1">
                    <a:solidFill>
                      <a:schemeClr val="bg1"/>
                    </a:solidFill>
                    <a:latin typeface="Arial"/>
                    <a:cs typeface="Arial" charset="0"/>
                  </a:rPr>
                  <a:t>Knowledge</a:t>
                </a:r>
                <a:r>
                  <a:rPr lang="en-GB" sz="1400" b="1">
                    <a:solidFill>
                      <a:srgbClr val="000000"/>
                    </a:solidFill>
                    <a:latin typeface="Arial"/>
                    <a:cs typeface="Arial" charset="0"/>
                  </a:rPr>
                  <a:t> platform and </a:t>
                </a:r>
                <a:r>
                  <a:rPr lang="en-GB" sz="1400" b="1">
                    <a:solidFill>
                      <a:schemeClr val="bg1"/>
                    </a:solidFill>
                    <a:latin typeface="Arial"/>
                    <a:cs typeface="Arial" charset="0"/>
                  </a:rPr>
                  <a:t>Community </a:t>
                </a:r>
                <a:r>
                  <a:rPr lang="en-GB" sz="1400" b="1">
                    <a:solidFill>
                      <a:srgbClr val="000000"/>
                    </a:solidFill>
                    <a:latin typeface="Arial"/>
                    <a:cs typeface="Arial" charset="0"/>
                  </a:rPr>
                  <a:t>Platform. </a:t>
                </a:r>
                <a:endParaRPr lang="fr-FR" sz="1400" b="1">
                  <a:solidFill>
                    <a:srgbClr val="000000"/>
                  </a:solidFill>
                  <a:latin typeface="Arial"/>
                  <a:cs typeface="Arial" charset="0"/>
                </a:endParaRPr>
              </a:p>
            </p:txBody>
          </p:sp>
          <p:sp>
            <p:nvSpPr>
              <p:cNvPr id="31" name="Freeform 75">
                <a:extLst>
                  <a:ext uri="{FF2B5EF4-FFF2-40B4-BE49-F238E27FC236}">
                    <a16:creationId xmlns:a16="http://schemas.microsoft.com/office/drawing/2014/main" id="{54A8BF29-CF38-A85E-022F-181F4A0293CB}"/>
                  </a:ext>
                </a:extLst>
              </p:cNvPr>
              <p:cNvSpPr>
                <a:spLocks/>
              </p:cNvSpPr>
              <p:nvPr/>
            </p:nvSpPr>
            <p:spPr bwMode="gray">
              <a:xfrm>
                <a:off x="1727522" y="5116884"/>
                <a:ext cx="2171700" cy="1098550"/>
              </a:xfrm>
              <a:custGeom>
                <a:avLst/>
                <a:gdLst>
                  <a:gd name="T0" fmla="*/ 2147483647 w 292"/>
                  <a:gd name="T1" fmla="*/ 47735102 h 159"/>
                  <a:gd name="T2" fmla="*/ 2147483647 w 292"/>
                  <a:gd name="T3" fmla="*/ 190940407 h 159"/>
                  <a:gd name="T4" fmla="*/ 2147483647 w 292"/>
                  <a:gd name="T5" fmla="*/ 0 h 159"/>
                  <a:gd name="T6" fmla="*/ 0 w 292"/>
                  <a:gd name="T7" fmla="*/ 2147483647 h 159"/>
                  <a:gd name="T8" fmla="*/ 2147483647 w 292"/>
                  <a:gd name="T9" fmla="*/ 2147483647 h 159"/>
                  <a:gd name="T10" fmla="*/ 2147483647 w 292"/>
                  <a:gd name="T11" fmla="*/ 2147483647 h 159"/>
                  <a:gd name="T12" fmla="*/ 2147483647 w 292"/>
                  <a:gd name="T13" fmla="*/ 47735102 h 159"/>
                  <a:gd name="T14" fmla="*/ 0 60000 65536"/>
                  <a:gd name="T15" fmla="*/ 0 60000 65536"/>
                  <a:gd name="T16" fmla="*/ 0 60000 65536"/>
                  <a:gd name="T17" fmla="*/ 0 60000 65536"/>
                  <a:gd name="T18" fmla="*/ 0 60000 65536"/>
                  <a:gd name="T19" fmla="*/ 0 60000 65536"/>
                  <a:gd name="T20" fmla="*/ 0 60000 65536"/>
                  <a:gd name="T21" fmla="*/ 0 w 292"/>
                  <a:gd name="T22" fmla="*/ 0 h 159"/>
                  <a:gd name="T23" fmla="*/ 292 w 292"/>
                  <a:gd name="T24" fmla="*/ 159 h 1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159">
                    <a:moveTo>
                      <a:pt x="182" y="1"/>
                    </a:moveTo>
                    <a:cubicBezTo>
                      <a:pt x="181" y="2"/>
                      <a:pt x="179" y="3"/>
                      <a:pt x="177" y="4"/>
                    </a:cubicBezTo>
                    <a:cubicBezTo>
                      <a:pt x="137" y="27"/>
                      <a:pt x="88" y="24"/>
                      <a:pt x="51" y="0"/>
                    </a:cubicBezTo>
                    <a:cubicBezTo>
                      <a:pt x="23" y="41"/>
                      <a:pt x="6" y="86"/>
                      <a:pt x="0" y="132"/>
                    </a:cubicBezTo>
                    <a:cubicBezTo>
                      <a:pt x="35" y="149"/>
                      <a:pt x="75" y="159"/>
                      <a:pt x="117" y="159"/>
                    </a:cubicBezTo>
                    <a:cubicBezTo>
                      <a:pt x="184" y="159"/>
                      <a:pt x="245" y="134"/>
                      <a:pt x="292" y="92"/>
                    </a:cubicBezTo>
                    <a:cubicBezTo>
                      <a:pt x="250" y="71"/>
                      <a:pt x="212" y="41"/>
                      <a:pt x="182" y="1"/>
                    </a:cubicBezTo>
                    <a:close/>
                  </a:path>
                </a:pathLst>
              </a:custGeom>
              <a:grpFill/>
              <a:ln w="12700" cap="flat" cmpd="sng">
                <a:solidFill>
                  <a:schemeClr val="bg2">
                    <a:lumMod val="95000"/>
                  </a:schemeClr>
                </a:solidFill>
                <a:prstDash val="solid"/>
                <a:miter lim="800000"/>
                <a:headEnd type="none" w="med" len="med"/>
                <a:tailEnd type="none" w="med" len="med"/>
              </a:ln>
            </p:spPr>
            <p:txBody>
              <a:bodyPr/>
              <a:lstStyle/>
              <a:p>
                <a:pPr defTabSz="914126">
                  <a:defRPr/>
                </a:pPr>
                <a:endParaRPr lang="en-GB" sz="1799" kern="0">
                  <a:solidFill>
                    <a:sysClr val="windowText" lastClr="000000"/>
                  </a:solidFill>
                  <a:latin typeface="Arial"/>
                </a:endParaRPr>
              </a:p>
            </p:txBody>
          </p:sp>
          <p:sp>
            <p:nvSpPr>
              <p:cNvPr id="32" name="Freeform 76">
                <a:extLst>
                  <a:ext uri="{FF2B5EF4-FFF2-40B4-BE49-F238E27FC236}">
                    <a16:creationId xmlns:a16="http://schemas.microsoft.com/office/drawing/2014/main" id="{6AA8F474-A594-448B-9F54-0129BBE5F253}"/>
                  </a:ext>
                </a:extLst>
              </p:cNvPr>
              <p:cNvSpPr>
                <a:spLocks/>
              </p:cNvSpPr>
              <p:nvPr/>
            </p:nvSpPr>
            <p:spPr bwMode="gray">
              <a:xfrm>
                <a:off x="3136428" y="3695994"/>
                <a:ext cx="1373187" cy="1993900"/>
              </a:xfrm>
              <a:custGeom>
                <a:avLst/>
                <a:gdLst>
                  <a:gd name="T0" fmla="*/ 2147483647 w 184"/>
                  <a:gd name="T1" fmla="*/ 0 h 289"/>
                  <a:gd name="T2" fmla="*/ 2147483647 w 184"/>
                  <a:gd name="T3" fmla="*/ 2147483647 h 289"/>
                  <a:gd name="T4" fmla="*/ 0 w 184"/>
                  <a:gd name="T5" fmla="*/ 2147483647 h 289"/>
                  <a:gd name="T6" fmla="*/ 2147483647 w 184"/>
                  <a:gd name="T7" fmla="*/ 2147483647 h 289"/>
                  <a:gd name="T8" fmla="*/ 2147483647 w 184"/>
                  <a:gd name="T9" fmla="*/ 2147483647 h 289"/>
                  <a:gd name="T10" fmla="*/ 2147483647 w 184"/>
                  <a:gd name="T11" fmla="*/ 0 h 289"/>
                  <a:gd name="T12" fmla="*/ 0 60000 65536"/>
                  <a:gd name="T13" fmla="*/ 0 60000 65536"/>
                  <a:gd name="T14" fmla="*/ 0 60000 65536"/>
                  <a:gd name="T15" fmla="*/ 0 60000 65536"/>
                  <a:gd name="T16" fmla="*/ 0 60000 65536"/>
                  <a:gd name="T17" fmla="*/ 0 60000 65536"/>
                  <a:gd name="T18" fmla="*/ 0 w 184"/>
                  <a:gd name="T19" fmla="*/ 0 h 289"/>
                  <a:gd name="T20" fmla="*/ 184 w 184"/>
                  <a:gd name="T21" fmla="*/ 289 h 289"/>
                </a:gdLst>
                <a:ahLst/>
                <a:cxnLst>
                  <a:cxn ang="T12">
                    <a:pos x="T0" y="T1"/>
                  </a:cxn>
                  <a:cxn ang="T13">
                    <a:pos x="T2" y="T3"/>
                  </a:cxn>
                  <a:cxn ang="T14">
                    <a:pos x="T4" y="T5"/>
                  </a:cxn>
                  <a:cxn ang="T15">
                    <a:pos x="T6" y="T7"/>
                  </a:cxn>
                  <a:cxn ang="T16">
                    <a:pos x="T8" y="T9"/>
                  </a:cxn>
                  <a:cxn ang="T17">
                    <a:pos x="T10" y="T11"/>
                  </a:cxn>
                </a:cxnLst>
                <a:rect l="T18" t="T19" r="T20" b="T21"/>
                <a:pathLst>
                  <a:path w="184" h="289">
                    <a:moveTo>
                      <a:pt x="161" y="0"/>
                    </a:moveTo>
                    <a:cubicBezTo>
                      <a:pt x="128" y="34"/>
                      <a:pt x="87" y="60"/>
                      <a:pt x="40" y="76"/>
                    </a:cubicBezTo>
                    <a:cubicBezTo>
                      <a:pt x="52" y="121"/>
                      <a:pt x="36" y="170"/>
                      <a:pt x="0" y="200"/>
                    </a:cubicBezTo>
                    <a:cubicBezTo>
                      <a:pt x="29" y="240"/>
                      <a:pt x="67" y="270"/>
                      <a:pt x="109" y="289"/>
                    </a:cubicBezTo>
                    <a:cubicBezTo>
                      <a:pt x="155" y="242"/>
                      <a:pt x="184" y="178"/>
                      <a:pt x="184" y="106"/>
                    </a:cubicBezTo>
                    <a:cubicBezTo>
                      <a:pt x="184" y="69"/>
                      <a:pt x="176" y="33"/>
                      <a:pt x="161" y="0"/>
                    </a:cubicBezTo>
                    <a:close/>
                  </a:path>
                </a:pathLst>
              </a:custGeom>
              <a:grpFill/>
              <a:ln w="12700" cap="flat" cmpd="sng">
                <a:solidFill>
                  <a:schemeClr val="bg2">
                    <a:lumMod val="95000"/>
                  </a:schemeClr>
                </a:solidFill>
                <a:prstDash val="solid"/>
                <a:miter lim="800000"/>
                <a:headEnd type="none" w="med" len="med"/>
                <a:tailEnd type="none" w="med" len="med"/>
              </a:ln>
            </p:spPr>
            <p:txBody>
              <a:bodyPr/>
              <a:lstStyle/>
              <a:p>
                <a:pPr defTabSz="914126">
                  <a:defRPr/>
                </a:pPr>
                <a:endParaRPr lang="en-GB" sz="1799" kern="0">
                  <a:solidFill>
                    <a:sysClr val="windowText" lastClr="000000"/>
                  </a:solidFill>
                  <a:latin typeface="Arial"/>
                </a:endParaRPr>
              </a:p>
            </p:txBody>
          </p:sp>
          <p:sp>
            <p:nvSpPr>
              <p:cNvPr id="33" name="Freeform 77">
                <a:extLst>
                  <a:ext uri="{FF2B5EF4-FFF2-40B4-BE49-F238E27FC236}">
                    <a16:creationId xmlns:a16="http://schemas.microsoft.com/office/drawing/2014/main" id="{92CB1653-72F0-70A0-97CF-89367F896F02}"/>
                  </a:ext>
                </a:extLst>
              </p:cNvPr>
              <p:cNvSpPr>
                <a:spLocks/>
              </p:cNvSpPr>
              <p:nvPr/>
            </p:nvSpPr>
            <p:spPr bwMode="gray">
              <a:xfrm>
                <a:off x="657547" y="4089771"/>
                <a:ext cx="1362075" cy="1881188"/>
              </a:xfrm>
              <a:custGeom>
                <a:avLst/>
                <a:gdLst>
                  <a:gd name="T0" fmla="*/ 2147483647 w 183"/>
                  <a:gd name="T1" fmla="*/ 2147483647 h 273"/>
                  <a:gd name="T2" fmla="*/ 2147483647 w 183"/>
                  <a:gd name="T3" fmla="*/ 759731086 h 273"/>
                  <a:gd name="T4" fmla="*/ 166195482 w 183"/>
                  <a:gd name="T5" fmla="*/ 379862098 h 273"/>
                  <a:gd name="T6" fmla="*/ 0 w 183"/>
                  <a:gd name="T7" fmla="*/ 2147483647 h 273"/>
                  <a:gd name="T8" fmla="*/ 2147483647 w 183"/>
                  <a:gd name="T9" fmla="*/ 2147483647 h 273"/>
                  <a:gd name="T10" fmla="*/ 2147483647 w 183"/>
                  <a:gd name="T11" fmla="*/ 2147483647 h 273"/>
                  <a:gd name="T12" fmla="*/ 2147483647 w 183"/>
                  <a:gd name="T13" fmla="*/ 2147483647 h 273"/>
                  <a:gd name="T14" fmla="*/ 0 60000 65536"/>
                  <a:gd name="T15" fmla="*/ 0 60000 65536"/>
                  <a:gd name="T16" fmla="*/ 0 60000 65536"/>
                  <a:gd name="T17" fmla="*/ 0 60000 65536"/>
                  <a:gd name="T18" fmla="*/ 0 60000 65536"/>
                  <a:gd name="T19" fmla="*/ 0 60000 65536"/>
                  <a:gd name="T20" fmla="*/ 0 60000 65536"/>
                  <a:gd name="T21" fmla="*/ 0 w 183"/>
                  <a:gd name="T22" fmla="*/ 0 h 273"/>
                  <a:gd name="T23" fmla="*/ 183 w 183"/>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273">
                    <a:moveTo>
                      <a:pt x="156" y="108"/>
                    </a:moveTo>
                    <a:cubicBezTo>
                      <a:pt x="139" y="79"/>
                      <a:pt x="136" y="46"/>
                      <a:pt x="144" y="16"/>
                    </a:cubicBezTo>
                    <a:cubicBezTo>
                      <a:pt x="97" y="2"/>
                      <a:pt x="48" y="0"/>
                      <a:pt x="3" y="8"/>
                    </a:cubicBezTo>
                    <a:cubicBezTo>
                      <a:pt x="1" y="21"/>
                      <a:pt x="0" y="34"/>
                      <a:pt x="0" y="47"/>
                    </a:cubicBezTo>
                    <a:cubicBezTo>
                      <a:pt x="0" y="144"/>
                      <a:pt x="53" y="228"/>
                      <a:pt x="131" y="273"/>
                    </a:cubicBezTo>
                    <a:cubicBezTo>
                      <a:pt x="138" y="227"/>
                      <a:pt x="155" y="182"/>
                      <a:pt x="183" y="141"/>
                    </a:cubicBezTo>
                    <a:cubicBezTo>
                      <a:pt x="173" y="132"/>
                      <a:pt x="163" y="121"/>
                      <a:pt x="156" y="108"/>
                    </a:cubicBezTo>
                    <a:close/>
                  </a:path>
                </a:pathLst>
              </a:custGeom>
              <a:grpFill/>
              <a:ln w="12700" cap="flat" cmpd="sng">
                <a:solidFill>
                  <a:schemeClr val="bg2">
                    <a:lumMod val="95000"/>
                  </a:schemeClr>
                </a:solidFill>
                <a:prstDash val="solid"/>
                <a:miter lim="800000"/>
                <a:headEnd type="none" w="med" len="med"/>
                <a:tailEnd type="none" w="med" len="med"/>
              </a:ln>
            </p:spPr>
            <p:txBody>
              <a:bodyPr/>
              <a:lstStyle/>
              <a:p>
                <a:pPr defTabSz="914126">
                  <a:defRPr/>
                </a:pPr>
                <a:endParaRPr lang="en-GB" sz="1799" kern="0">
                  <a:solidFill>
                    <a:sysClr val="windowText" lastClr="000000"/>
                  </a:solidFill>
                  <a:latin typeface="Arial"/>
                </a:endParaRPr>
              </a:p>
            </p:txBody>
          </p:sp>
          <p:sp>
            <p:nvSpPr>
              <p:cNvPr id="34" name="Freeform 78">
                <a:extLst>
                  <a:ext uri="{FF2B5EF4-FFF2-40B4-BE49-F238E27FC236}">
                    <a16:creationId xmlns:a16="http://schemas.microsoft.com/office/drawing/2014/main" id="{4865C67B-588E-595F-B62D-C7116BECC331}"/>
                  </a:ext>
                </a:extLst>
              </p:cNvPr>
              <p:cNvSpPr>
                <a:spLocks/>
              </p:cNvSpPr>
              <p:nvPr/>
            </p:nvSpPr>
            <p:spPr bwMode="gray">
              <a:xfrm>
                <a:off x="2395860" y="2622921"/>
                <a:ext cx="1920875" cy="1495425"/>
              </a:xfrm>
              <a:custGeom>
                <a:avLst/>
                <a:gdLst>
                  <a:gd name="T0" fmla="*/ 2147483647 w 258"/>
                  <a:gd name="T1" fmla="*/ 2147483647 h 217"/>
                  <a:gd name="T2" fmla="*/ 2147483647 w 258"/>
                  <a:gd name="T3" fmla="*/ 2147483647 h 217"/>
                  <a:gd name="T4" fmla="*/ 2147483647 w 258"/>
                  <a:gd name="T5" fmla="*/ 2147483647 h 217"/>
                  <a:gd name="T6" fmla="*/ 1496659192 w 258"/>
                  <a:gd name="T7" fmla="*/ 0 h 217"/>
                  <a:gd name="T8" fmla="*/ 0 w 258"/>
                  <a:gd name="T9" fmla="*/ 47488358 h 217"/>
                  <a:gd name="T10" fmla="*/ 1884683204 w 258"/>
                  <a:gd name="T11" fmla="*/ 2147483647 h 217"/>
                  <a:gd name="T12" fmla="*/ 2147483647 w 258"/>
                  <a:gd name="T13" fmla="*/ 2147483647 h 217"/>
                  <a:gd name="T14" fmla="*/ 0 60000 65536"/>
                  <a:gd name="T15" fmla="*/ 0 60000 65536"/>
                  <a:gd name="T16" fmla="*/ 0 60000 65536"/>
                  <a:gd name="T17" fmla="*/ 0 60000 65536"/>
                  <a:gd name="T18" fmla="*/ 0 60000 65536"/>
                  <a:gd name="T19" fmla="*/ 0 60000 65536"/>
                  <a:gd name="T20" fmla="*/ 0 60000 65536"/>
                  <a:gd name="T21" fmla="*/ 0 w 258"/>
                  <a:gd name="T22" fmla="*/ 0 h 217"/>
                  <a:gd name="T23" fmla="*/ 258 w 258"/>
                  <a:gd name="T24" fmla="*/ 217 h 2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8" h="217">
                    <a:moveTo>
                      <a:pt x="132" y="200"/>
                    </a:moveTo>
                    <a:cubicBezTo>
                      <a:pt x="135" y="205"/>
                      <a:pt x="138" y="211"/>
                      <a:pt x="140" y="217"/>
                    </a:cubicBezTo>
                    <a:cubicBezTo>
                      <a:pt x="186" y="200"/>
                      <a:pt x="227" y="174"/>
                      <a:pt x="258" y="140"/>
                    </a:cubicBezTo>
                    <a:cubicBezTo>
                      <a:pt x="215" y="57"/>
                      <a:pt x="128" y="0"/>
                      <a:pt x="27" y="0"/>
                    </a:cubicBezTo>
                    <a:cubicBezTo>
                      <a:pt x="18" y="0"/>
                      <a:pt x="9" y="0"/>
                      <a:pt x="0" y="1"/>
                    </a:cubicBezTo>
                    <a:cubicBezTo>
                      <a:pt x="21" y="43"/>
                      <a:pt x="34" y="90"/>
                      <a:pt x="34" y="140"/>
                    </a:cubicBezTo>
                    <a:cubicBezTo>
                      <a:pt x="74" y="142"/>
                      <a:pt x="111" y="163"/>
                      <a:pt x="132" y="200"/>
                    </a:cubicBezTo>
                    <a:close/>
                  </a:path>
                </a:pathLst>
              </a:custGeom>
              <a:grpFill/>
              <a:ln w="12700" cap="flat" cmpd="sng">
                <a:solidFill>
                  <a:schemeClr val="bg2">
                    <a:lumMod val="95000"/>
                  </a:schemeClr>
                </a:solidFill>
                <a:prstDash val="solid"/>
                <a:miter lim="800000"/>
                <a:headEnd type="none" w="med" len="med"/>
                <a:tailEnd type="none" w="med" len="med"/>
              </a:ln>
            </p:spPr>
            <p:txBody>
              <a:bodyPr/>
              <a:lstStyle/>
              <a:p>
                <a:pPr defTabSz="914126">
                  <a:defRPr/>
                </a:pPr>
                <a:endParaRPr lang="en-GB" sz="1799" kern="0">
                  <a:solidFill>
                    <a:sysClr val="windowText" lastClr="000000"/>
                  </a:solidFill>
                  <a:latin typeface="Arial"/>
                </a:endParaRPr>
              </a:p>
            </p:txBody>
          </p:sp>
          <p:sp>
            <p:nvSpPr>
              <p:cNvPr id="35" name="Freeform 79">
                <a:extLst>
                  <a:ext uri="{FF2B5EF4-FFF2-40B4-BE49-F238E27FC236}">
                    <a16:creationId xmlns:a16="http://schemas.microsoft.com/office/drawing/2014/main" id="{6F9C4E8C-4AAF-C266-ED34-DF2EEDB37E29}"/>
                  </a:ext>
                </a:extLst>
              </p:cNvPr>
              <p:cNvSpPr>
                <a:spLocks/>
              </p:cNvSpPr>
              <p:nvPr/>
            </p:nvSpPr>
            <p:spPr bwMode="gray">
              <a:xfrm>
                <a:off x="701997" y="2641971"/>
                <a:ext cx="1843088" cy="1470025"/>
              </a:xfrm>
              <a:custGeom>
                <a:avLst/>
                <a:gdLst>
                  <a:gd name="T0" fmla="*/ 2147483647 w 248"/>
                  <a:gd name="T1" fmla="*/ 2147483647 h 213"/>
                  <a:gd name="T2" fmla="*/ 2147483647 w 248"/>
                  <a:gd name="T3" fmla="*/ 2147483647 h 213"/>
                  <a:gd name="T4" fmla="*/ 2147483647 w 248"/>
                  <a:gd name="T5" fmla="*/ 2147483647 h 213"/>
                  <a:gd name="T6" fmla="*/ 2147483647 w 248"/>
                  <a:gd name="T7" fmla="*/ 0 h 213"/>
                  <a:gd name="T8" fmla="*/ 0 w 248"/>
                  <a:gd name="T9" fmla="*/ 2147483647 h 213"/>
                  <a:gd name="T10" fmla="*/ 2147483647 w 248"/>
                  <a:gd name="T11" fmla="*/ 2147483647 h 213"/>
                  <a:gd name="T12" fmla="*/ 0 60000 65536"/>
                  <a:gd name="T13" fmla="*/ 0 60000 65536"/>
                  <a:gd name="T14" fmla="*/ 0 60000 65536"/>
                  <a:gd name="T15" fmla="*/ 0 60000 65536"/>
                  <a:gd name="T16" fmla="*/ 0 60000 65536"/>
                  <a:gd name="T17" fmla="*/ 0 60000 65536"/>
                  <a:gd name="T18" fmla="*/ 0 w 248"/>
                  <a:gd name="T19" fmla="*/ 0 h 213"/>
                  <a:gd name="T20" fmla="*/ 248 w 248"/>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48" h="213">
                    <a:moveTo>
                      <a:pt x="142" y="213"/>
                    </a:moveTo>
                    <a:cubicBezTo>
                      <a:pt x="152" y="188"/>
                      <a:pt x="170" y="167"/>
                      <a:pt x="194" y="153"/>
                    </a:cubicBezTo>
                    <a:cubicBezTo>
                      <a:pt x="211" y="143"/>
                      <a:pt x="230" y="137"/>
                      <a:pt x="248" y="136"/>
                    </a:cubicBezTo>
                    <a:cubicBezTo>
                      <a:pt x="247" y="87"/>
                      <a:pt x="234" y="41"/>
                      <a:pt x="212" y="0"/>
                    </a:cubicBezTo>
                    <a:cubicBezTo>
                      <a:pt x="106" y="17"/>
                      <a:pt x="22" y="99"/>
                      <a:pt x="0" y="203"/>
                    </a:cubicBezTo>
                    <a:cubicBezTo>
                      <a:pt x="46" y="195"/>
                      <a:pt x="95" y="198"/>
                      <a:pt x="142" y="213"/>
                    </a:cubicBezTo>
                    <a:close/>
                  </a:path>
                </a:pathLst>
              </a:custGeom>
              <a:grpFill/>
              <a:ln w="12700">
                <a:solidFill>
                  <a:schemeClr val="bg2">
                    <a:lumMod val="95000"/>
                  </a:schemeClr>
                </a:solidFill>
                <a:miter lim="800000"/>
                <a:headEnd/>
                <a:tailEnd/>
              </a:ln>
            </p:spPr>
            <p:txBody>
              <a:bodyPr/>
              <a:lstStyle/>
              <a:p>
                <a:pPr defTabSz="914126">
                  <a:defRPr/>
                </a:pPr>
                <a:endParaRPr lang="en-GB" sz="1799" kern="0">
                  <a:solidFill>
                    <a:sysClr val="windowText" lastClr="000000"/>
                  </a:solidFill>
                  <a:latin typeface="Arial"/>
                </a:endParaRPr>
              </a:p>
            </p:txBody>
          </p:sp>
          <p:sp>
            <p:nvSpPr>
              <p:cNvPr id="36" name="Oval 80">
                <a:extLst>
                  <a:ext uri="{FF2B5EF4-FFF2-40B4-BE49-F238E27FC236}">
                    <a16:creationId xmlns:a16="http://schemas.microsoft.com/office/drawing/2014/main" id="{5844082C-3D81-18A5-1495-529E57F56950}"/>
                  </a:ext>
                </a:extLst>
              </p:cNvPr>
              <p:cNvSpPr>
                <a:spLocks noChangeArrowheads="1"/>
              </p:cNvSpPr>
              <p:nvPr/>
            </p:nvSpPr>
            <p:spPr bwMode="gray">
              <a:xfrm>
                <a:off x="3407097" y="2406414"/>
                <a:ext cx="492125" cy="447675"/>
              </a:xfrm>
              <a:prstGeom prst="ellipse">
                <a:avLst/>
              </a:prstGeom>
              <a:grpFill/>
              <a:ln w="3175" algn="ctr">
                <a:solidFill>
                  <a:schemeClr val="bg2">
                    <a:lumMod val="95000"/>
                  </a:schemeClr>
                </a:solidFill>
                <a:round/>
                <a:headEnd/>
                <a:tailEnd/>
              </a:ln>
            </p:spPr>
            <p:txBody>
              <a:bodyPr anchor="ctr"/>
              <a:lstStyle/>
              <a:p>
                <a:pPr algn="ctr" defTabSz="914126">
                  <a:defRPr/>
                </a:pPr>
                <a:r>
                  <a:rPr lang="de-DE" sz="1999" b="1" kern="0">
                    <a:solidFill>
                      <a:srgbClr val="000000"/>
                    </a:solidFill>
                    <a:latin typeface="Arial"/>
                    <a:cs typeface="Arial" charset="0"/>
                  </a:rPr>
                  <a:t>1</a:t>
                </a:r>
              </a:p>
            </p:txBody>
          </p:sp>
          <p:sp>
            <p:nvSpPr>
              <p:cNvPr id="37" name="Oval 81">
                <a:extLst>
                  <a:ext uri="{FF2B5EF4-FFF2-40B4-BE49-F238E27FC236}">
                    <a16:creationId xmlns:a16="http://schemas.microsoft.com/office/drawing/2014/main" id="{9B866F13-2408-2283-C8BB-238A5E30AF9F}"/>
                  </a:ext>
                </a:extLst>
              </p:cNvPr>
              <p:cNvSpPr>
                <a:spLocks noChangeArrowheads="1"/>
              </p:cNvSpPr>
              <p:nvPr/>
            </p:nvSpPr>
            <p:spPr bwMode="gray">
              <a:xfrm>
                <a:off x="740097" y="2796933"/>
                <a:ext cx="495300" cy="450850"/>
              </a:xfrm>
              <a:prstGeom prst="ellipse">
                <a:avLst/>
              </a:prstGeom>
              <a:grpFill/>
              <a:ln w="3175">
                <a:solidFill>
                  <a:schemeClr val="bg2">
                    <a:lumMod val="95000"/>
                  </a:schemeClr>
                </a:solidFill>
                <a:round/>
                <a:headEnd/>
                <a:tailEnd/>
              </a:ln>
            </p:spPr>
            <p:txBody>
              <a:bodyPr anchor="ctr"/>
              <a:lstStyle/>
              <a:p>
                <a:pPr algn="ctr" defTabSz="914126">
                  <a:defRPr/>
                </a:pPr>
                <a:r>
                  <a:rPr lang="de-DE" sz="1999" b="1" kern="0">
                    <a:solidFill>
                      <a:srgbClr val="000000"/>
                    </a:solidFill>
                    <a:latin typeface="Arial"/>
                    <a:cs typeface="Arial" charset="0"/>
                  </a:rPr>
                  <a:t>5</a:t>
                </a:r>
              </a:p>
            </p:txBody>
          </p:sp>
          <p:sp>
            <p:nvSpPr>
              <p:cNvPr id="38" name="Oval 82">
                <a:extLst>
                  <a:ext uri="{FF2B5EF4-FFF2-40B4-BE49-F238E27FC236}">
                    <a16:creationId xmlns:a16="http://schemas.microsoft.com/office/drawing/2014/main" id="{DB15FD40-942C-0708-8A38-7FCBE02D4F1E}"/>
                  </a:ext>
                </a:extLst>
              </p:cNvPr>
              <p:cNvSpPr>
                <a:spLocks noChangeArrowheads="1"/>
              </p:cNvSpPr>
              <p:nvPr/>
            </p:nvSpPr>
            <p:spPr bwMode="gray">
              <a:xfrm>
                <a:off x="357096" y="5076130"/>
                <a:ext cx="498475" cy="454025"/>
              </a:xfrm>
              <a:prstGeom prst="ellipse">
                <a:avLst/>
              </a:prstGeom>
              <a:grpFill/>
              <a:ln w="3175" algn="ctr">
                <a:solidFill>
                  <a:schemeClr val="bg2">
                    <a:lumMod val="95000"/>
                  </a:schemeClr>
                </a:solidFill>
                <a:round/>
                <a:headEnd/>
                <a:tailEnd/>
              </a:ln>
            </p:spPr>
            <p:txBody>
              <a:bodyPr anchor="ctr"/>
              <a:lstStyle/>
              <a:p>
                <a:pPr algn="ctr" defTabSz="914126">
                  <a:defRPr/>
                </a:pPr>
                <a:r>
                  <a:rPr lang="de-DE" sz="1999" b="1" kern="0">
                    <a:solidFill>
                      <a:srgbClr val="000000"/>
                    </a:solidFill>
                    <a:latin typeface="Arial"/>
                    <a:cs typeface="Arial" charset="0"/>
                  </a:rPr>
                  <a:t>4</a:t>
                </a:r>
              </a:p>
            </p:txBody>
          </p:sp>
          <p:sp>
            <p:nvSpPr>
              <p:cNvPr id="39" name="Oval 83">
                <a:extLst>
                  <a:ext uri="{FF2B5EF4-FFF2-40B4-BE49-F238E27FC236}">
                    <a16:creationId xmlns:a16="http://schemas.microsoft.com/office/drawing/2014/main" id="{E24EA373-4090-66C1-AE66-D9E1AC58FC70}"/>
                  </a:ext>
                </a:extLst>
              </p:cNvPr>
              <p:cNvSpPr>
                <a:spLocks noChangeArrowheads="1"/>
              </p:cNvSpPr>
              <p:nvPr/>
            </p:nvSpPr>
            <p:spPr bwMode="gray">
              <a:xfrm>
                <a:off x="4515172" y="4489462"/>
                <a:ext cx="495300" cy="450850"/>
              </a:xfrm>
              <a:prstGeom prst="ellipse">
                <a:avLst/>
              </a:prstGeom>
              <a:grpFill/>
              <a:ln w="3175" algn="ctr">
                <a:solidFill>
                  <a:schemeClr val="bg2">
                    <a:lumMod val="95000"/>
                  </a:schemeClr>
                </a:solidFill>
                <a:round/>
                <a:headEnd/>
                <a:tailEnd/>
              </a:ln>
            </p:spPr>
            <p:txBody>
              <a:bodyPr anchor="ctr"/>
              <a:lstStyle/>
              <a:p>
                <a:pPr algn="ctr" defTabSz="914126">
                  <a:defRPr/>
                </a:pPr>
                <a:r>
                  <a:rPr lang="de-DE" sz="1999" b="1" kern="0">
                    <a:solidFill>
                      <a:srgbClr val="000000"/>
                    </a:solidFill>
                    <a:latin typeface="Arial"/>
                    <a:cs typeface="Arial" charset="0"/>
                  </a:rPr>
                  <a:t>2</a:t>
                </a:r>
              </a:p>
            </p:txBody>
          </p:sp>
          <p:sp>
            <p:nvSpPr>
              <p:cNvPr id="40" name="Oval 84">
                <a:extLst>
                  <a:ext uri="{FF2B5EF4-FFF2-40B4-BE49-F238E27FC236}">
                    <a16:creationId xmlns:a16="http://schemas.microsoft.com/office/drawing/2014/main" id="{D6ABB51D-EB3E-476F-EDBF-E8379717A43A}"/>
                  </a:ext>
                </a:extLst>
              </p:cNvPr>
              <p:cNvSpPr>
                <a:spLocks noChangeArrowheads="1"/>
              </p:cNvSpPr>
              <p:nvPr/>
            </p:nvSpPr>
            <p:spPr bwMode="gray">
              <a:xfrm>
                <a:off x="2713360" y="6199317"/>
                <a:ext cx="492125" cy="447675"/>
              </a:xfrm>
              <a:prstGeom prst="ellipse">
                <a:avLst/>
              </a:prstGeom>
              <a:grpFill/>
              <a:ln w="3175" algn="ctr">
                <a:solidFill>
                  <a:schemeClr val="bg2">
                    <a:lumMod val="95000"/>
                  </a:schemeClr>
                </a:solidFill>
                <a:round/>
                <a:headEnd/>
                <a:tailEnd/>
              </a:ln>
            </p:spPr>
            <p:txBody>
              <a:bodyPr anchor="ctr"/>
              <a:lstStyle/>
              <a:p>
                <a:pPr algn="ctr" defTabSz="914126">
                  <a:defRPr/>
                </a:pPr>
                <a:r>
                  <a:rPr lang="de-DE" sz="1999" b="1" kern="0">
                    <a:solidFill>
                      <a:srgbClr val="000000"/>
                    </a:solidFill>
                    <a:latin typeface="Arial"/>
                    <a:cs typeface="Arial" charset="0"/>
                  </a:rPr>
                  <a:t>3</a:t>
                </a:r>
              </a:p>
            </p:txBody>
          </p:sp>
          <p:sp>
            <p:nvSpPr>
              <p:cNvPr id="41" name="Rectangle 85">
                <a:extLst>
                  <a:ext uri="{FF2B5EF4-FFF2-40B4-BE49-F238E27FC236}">
                    <a16:creationId xmlns:a16="http://schemas.microsoft.com/office/drawing/2014/main" id="{1C082C3C-DCF9-10AE-A8FE-7CF768D6E6C4}"/>
                  </a:ext>
                </a:extLst>
              </p:cNvPr>
              <p:cNvSpPr>
                <a:spLocks noChangeArrowheads="1"/>
              </p:cNvSpPr>
              <p:nvPr/>
            </p:nvSpPr>
            <p:spPr bwMode="gray">
              <a:xfrm>
                <a:off x="2709398" y="3008783"/>
                <a:ext cx="1293797" cy="580939"/>
              </a:xfrm>
              <a:prstGeom prst="rect">
                <a:avLst/>
              </a:prstGeom>
              <a:noFill/>
              <a:ln w="9525">
                <a:noFill/>
                <a:miter lim="800000"/>
                <a:headEnd/>
                <a:tailEnd/>
              </a:ln>
            </p:spPr>
            <p:txBody>
              <a:bodyPr wrap="square">
                <a:spAutoFit/>
              </a:bodyPr>
              <a:lstStyle/>
              <a:p>
                <a:pPr defTabSz="914126">
                  <a:spcBef>
                    <a:spcPct val="20000"/>
                  </a:spcBef>
                  <a:defRPr/>
                </a:pPr>
                <a:r>
                  <a:rPr lang="en-GB" sz="12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Digital dialogues, policies and education </a:t>
                </a:r>
                <a:endParaRPr lang="de-DE" sz="1050" b="1" kern="0">
                  <a:solidFill>
                    <a:schemeClr val="bg1"/>
                  </a:solidFill>
                  <a:latin typeface="Arial"/>
                  <a:cs typeface="Arial" charset="0"/>
                </a:endParaRPr>
              </a:p>
            </p:txBody>
          </p:sp>
          <p:sp>
            <p:nvSpPr>
              <p:cNvPr id="42" name="Rectangle 86">
                <a:extLst>
                  <a:ext uri="{FF2B5EF4-FFF2-40B4-BE49-F238E27FC236}">
                    <a16:creationId xmlns:a16="http://schemas.microsoft.com/office/drawing/2014/main" id="{DF30797D-A746-9DF7-771D-1B912EEFD905}"/>
                  </a:ext>
                </a:extLst>
              </p:cNvPr>
              <p:cNvSpPr>
                <a:spLocks noChangeArrowheads="1"/>
              </p:cNvSpPr>
              <p:nvPr/>
            </p:nvSpPr>
            <p:spPr bwMode="gray">
              <a:xfrm>
                <a:off x="1940248" y="5497629"/>
                <a:ext cx="1546225" cy="581358"/>
              </a:xfrm>
              <a:prstGeom prst="rect">
                <a:avLst/>
              </a:prstGeom>
              <a:noFill/>
              <a:ln w="9525">
                <a:noFill/>
                <a:miter lim="800000"/>
                <a:headEnd/>
                <a:tailEnd/>
              </a:ln>
            </p:spPr>
            <p:txBody>
              <a:bodyPr wrap="square" lIns="91440" tIns="45720" rIns="91440" bIns="45720" anchor="t">
                <a:spAutoFit/>
              </a:bodyPr>
              <a:lstStyle/>
              <a:p>
                <a:pPr defTabSz="914126">
                  <a:spcBef>
                    <a:spcPct val="20000"/>
                  </a:spcBef>
                  <a:defRPr/>
                </a:pPr>
                <a:r>
                  <a:rPr lang="en-GB" sz="1200" b="1">
                    <a:solidFill>
                      <a:schemeClr val="bg1"/>
                    </a:solidFill>
                    <a:latin typeface="Calibri"/>
                    <a:cs typeface="Times New Roman"/>
                  </a:rPr>
                  <a:t>Digital technologies - trustworthy decision support </a:t>
                </a:r>
                <a:endParaRPr lang="de-DE" sz="1200" b="1">
                  <a:solidFill>
                    <a:schemeClr val="bg1"/>
                  </a:solidFill>
                  <a:latin typeface="Calibri" panose="020F0502020204030204" pitchFamily="34" charset="0"/>
                  <a:cs typeface="Times New Roman" panose="02020603050405020304" pitchFamily="18" charset="0"/>
                </a:endParaRPr>
              </a:p>
            </p:txBody>
          </p:sp>
          <p:sp>
            <p:nvSpPr>
              <p:cNvPr id="43" name="Rectangle 87">
                <a:extLst>
                  <a:ext uri="{FF2B5EF4-FFF2-40B4-BE49-F238E27FC236}">
                    <a16:creationId xmlns:a16="http://schemas.microsoft.com/office/drawing/2014/main" id="{D356C36B-7DB2-0906-83DE-8EF67A12F775}"/>
                  </a:ext>
                </a:extLst>
              </p:cNvPr>
              <p:cNvSpPr>
                <a:spLocks noChangeArrowheads="1"/>
              </p:cNvSpPr>
              <p:nvPr/>
            </p:nvSpPr>
            <p:spPr bwMode="gray">
              <a:xfrm>
                <a:off x="978224" y="3332378"/>
                <a:ext cx="1311275" cy="411499"/>
              </a:xfrm>
              <a:prstGeom prst="rect">
                <a:avLst/>
              </a:prstGeom>
              <a:noFill/>
              <a:ln w="9525">
                <a:noFill/>
                <a:miter lim="800000"/>
                <a:headEnd/>
                <a:tailEnd/>
              </a:ln>
            </p:spPr>
            <p:txBody>
              <a:bodyPr lIns="91440" tIns="45720" rIns="91440" bIns="45720" anchor="t">
                <a:spAutoFit/>
              </a:bodyPr>
              <a:lstStyle/>
              <a:p>
                <a:r>
                  <a:rPr lang="en-GB" sz="1200" b="1">
                    <a:solidFill>
                      <a:schemeClr val="bg1"/>
                    </a:solidFill>
                    <a:latin typeface="Calibri"/>
                    <a:cs typeface="Times New Roman"/>
                  </a:rPr>
                  <a:t>Digital technologies - future networks </a:t>
                </a:r>
                <a:r>
                  <a:rPr lang="en-US" sz="1200" b="1">
                    <a:solidFill>
                      <a:schemeClr val="bg1"/>
                    </a:solidFill>
                    <a:latin typeface="Calibri"/>
                    <a:cs typeface="Times New Roman"/>
                  </a:rPr>
                  <a:t> </a:t>
                </a:r>
                <a:endParaRPr lang="fr-FR" sz="1200" b="1">
                  <a:solidFill>
                    <a:schemeClr val="bg1"/>
                  </a:solidFill>
                  <a:latin typeface="Calibri"/>
                  <a:cs typeface="Times New Roman"/>
                </a:endParaRPr>
              </a:p>
            </p:txBody>
          </p:sp>
          <p:sp>
            <p:nvSpPr>
              <p:cNvPr id="44" name="Rectangle 88">
                <a:extLst>
                  <a:ext uri="{FF2B5EF4-FFF2-40B4-BE49-F238E27FC236}">
                    <a16:creationId xmlns:a16="http://schemas.microsoft.com/office/drawing/2014/main" id="{9C130429-2F04-9819-E902-8DF9A1478F07}"/>
                  </a:ext>
                </a:extLst>
              </p:cNvPr>
              <p:cNvSpPr>
                <a:spLocks noChangeArrowheads="1"/>
              </p:cNvSpPr>
              <p:nvPr/>
            </p:nvSpPr>
            <p:spPr bwMode="gray">
              <a:xfrm>
                <a:off x="854308" y="4504520"/>
                <a:ext cx="1179513" cy="750380"/>
              </a:xfrm>
              <a:prstGeom prst="rect">
                <a:avLst/>
              </a:prstGeom>
              <a:noFill/>
              <a:ln w="9525">
                <a:noFill/>
                <a:miter lim="800000"/>
                <a:headEnd/>
                <a:tailEnd/>
              </a:ln>
            </p:spPr>
            <p:txBody>
              <a:bodyPr>
                <a:spAutoFit/>
              </a:bodyPr>
              <a:lstStyle/>
              <a:p>
                <a:pPr defTabSz="914126">
                  <a:spcBef>
                    <a:spcPct val="20000"/>
                  </a:spcBef>
                  <a:defRPr/>
                </a:pPr>
                <a:r>
                  <a:rPr lang="en-US" sz="1200" b="1">
                    <a:solidFill>
                      <a:schemeClr val="bg1"/>
                    </a:solidFill>
                    <a:latin typeface="Calibri" panose="020F0502020204030204" pitchFamily="34" charset="0"/>
                    <a:cs typeface="Times New Roman" panose="02020603050405020304" pitchFamily="18" charset="0"/>
                  </a:rPr>
                  <a:t>Enabling technologies - chips for the future</a:t>
                </a:r>
                <a:endParaRPr lang="de-DE" sz="1200" b="1">
                  <a:solidFill>
                    <a:schemeClr val="bg1"/>
                  </a:solidFill>
                  <a:latin typeface="Calibri" panose="020F0502020204030204" pitchFamily="34" charset="0"/>
                  <a:cs typeface="Times New Roman" panose="02020603050405020304" pitchFamily="18" charset="0"/>
                </a:endParaRPr>
              </a:p>
            </p:txBody>
          </p:sp>
          <p:sp>
            <p:nvSpPr>
              <p:cNvPr id="45" name="Rectangle 89">
                <a:extLst>
                  <a:ext uri="{FF2B5EF4-FFF2-40B4-BE49-F238E27FC236}">
                    <a16:creationId xmlns:a16="http://schemas.microsoft.com/office/drawing/2014/main" id="{9B2440CE-1CEA-6A8A-A165-A2F064075F69}"/>
                  </a:ext>
                </a:extLst>
              </p:cNvPr>
              <p:cNvSpPr>
                <a:spLocks noChangeArrowheads="1"/>
              </p:cNvSpPr>
              <p:nvPr/>
            </p:nvSpPr>
            <p:spPr bwMode="gray">
              <a:xfrm>
                <a:off x="3440557" y="4318123"/>
                <a:ext cx="1278381" cy="750380"/>
              </a:xfrm>
              <a:prstGeom prst="rect">
                <a:avLst/>
              </a:prstGeom>
              <a:noFill/>
              <a:ln w="9525">
                <a:noFill/>
                <a:miter lim="800000"/>
                <a:headEnd/>
                <a:tailEnd/>
              </a:ln>
            </p:spPr>
            <p:txBody>
              <a:bodyPr wrap="square">
                <a:spAutoFit/>
              </a:bodyPr>
              <a:lstStyle/>
              <a:p>
                <a:pPr defTabSz="914126">
                  <a:spcBef>
                    <a:spcPct val="20000"/>
                  </a:spcBef>
                  <a:defRPr/>
                </a:pPr>
                <a:r>
                  <a:rPr lang="en-GB" sz="1200" b="1">
                    <a:solidFill>
                      <a:schemeClr val="bg1"/>
                    </a:solidFill>
                    <a:latin typeface="Calibri" panose="020F0502020204030204" pitchFamily="34" charset="0"/>
                    <a:cs typeface="Times New Roman" panose="02020603050405020304" pitchFamily="18" charset="0"/>
                  </a:rPr>
                  <a:t>Innovation and entrepreneurship for sustainable well-being </a:t>
                </a:r>
                <a:endParaRPr lang="de-DE" sz="1200" b="1">
                  <a:solidFill>
                    <a:schemeClr val="bg1"/>
                  </a:solidFill>
                  <a:latin typeface="Calibri" panose="020F0502020204030204" pitchFamily="34" charset="0"/>
                  <a:cs typeface="Times New Roman" panose="02020603050405020304" pitchFamily="18" charset="0"/>
                </a:endParaRPr>
              </a:p>
            </p:txBody>
          </p:sp>
        </p:grpSp>
        <p:sp>
          <p:nvSpPr>
            <p:cNvPr id="15" name="Freeform 118">
              <a:extLst>
                <a:ext uri="{FF2B5EF4-FFF2-40B4-BE49-F238E27FC236}">
                  <a16:creationId xmlns:a16="http://schemas.microsoft.com/office/drawing/2014/main" id="{FF685572-0EF1-D73A-51A8-DEFBCBF427C6}"/>
                </a:ext>
              </a:extLst>
            </p:cNvPr>
            <p:cNvSpPr/>
            <p:nvPr/>
          </p:nvSpPr>
          <p:spPr>
            <a:xfrm>
              <a:off x="9390495" y="3593752"/>
              <a:ext cx="2654978" cy="174844"/>
            </a:xfrm>
            <a:custGeom>
              <a:avLst/>
              <a:gdLst>
                <a:gd name="connsiteX0" fmla="*/ 0 w 733245"/>
                <a:gd name="connsiteY0" fmla="*/ 198407 h 198407"/>
                <a:gd name="connsiteX1" fmla="*/ 198407 w 733245"/>
                <a:gd name="connsiteY1" fmla="*/ 0 h 198407"/>
                <a:gd name="connsiteX2" fmla="*/ 733245 w 733245"/>
                <a:gd name="connsiteY2" fmla="*/ 0 h 198407"/>
                <a:gd name="connsiteX0" fmla="*/ 0 w 733245"/>
                <a:gd name="connsiteY0" fmla="*/ 198407 h 198407"/>
                <a:gd name="connsiteX1" fmla="*/ 37531 w 733245"/>
                <a:gd name="connsiteY1" fmla="*/ 0 h 198407"/>
                <a:gd name="connsiteX2" fmla="*/ 733245 w 733245"/>
                <a:gd name="connsiteY2" fmla="*/ 0 h 198407"/>
              </a:gdLst>
              <a:ahLst/>
              <a:cxnLst>
                <a:cxn ang="0">
                  <a:pos x="connsiteX0" y="connsiteY0"/>
                </a:cxn>
                <a:cxn ang="0">
                  <a:pos x="connsiteX1" y="connsiteY1"/>
                </a:cxn>
                <a:cxn ang="0">
                  <a:pos x="connsiteX2" y="connsiteY2"/>
                </a:cxn>
              </a:cxnLst>
              <a:rect l="l" t="t" r="r" b="b"/>
              <a:pathLst>
                <a:path w="733245" h="198407">
                  <a:moveTo>
                    <a:pt x="0" y="198407"/>
                  </a:moveTo>
                  <a:lnTo>
                    <a:pt x="37531" y="0"/>
                  </a:lnTo>
                  <a:lnTo>
                    <a:pt x="733245" y="0"/>
                  </a:lnTo>
                </a:path>
              </a:pathLst>
            </a:custGeom>
            <a:noFill/>
            <a:ln w="19050" cap="sq" cmpd="sng" algn="ctr">
              <a:solidFill>
                <a:srgbClr val="EB8C00">
                  <a:lumMod val="60000"/>
                  <a:lumOff val="4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endParaRPr>
            </a:p>
          </p:txBody>
        </p:sp>
        <p:sp>
          <p:nvSpPr>
            <p:cNvPr id="16" name="Rectangle 10">
              <a:extLst>
                <a:ext uri="{FF2B5EF4-FFF2-40B4-BE49-F238E27FC236}">
                  <a16:creationId xmlns:a16="http://schemas.microsoft.com/office/drawing/2014/main" id="{952AE0E9-103B-16CD-43C5-BFFB2BA91817}"/>
                </a:ext>
              </a:extLst>
            </p:cNvPr>
            <p:cNvSpPr>
              <a:spLocks noChangeArrowheads="1"/>
            </p:cNvSpPr>
            <p:nvPr/>
          </p:nvSpPr>
          <p:spPr bwMode="auto">
            <a:xfrm>
              <a:off x="9691217" y="3673236"/>
              <a:ext cx="2747394" cy="101492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285750" indent="-285750" defTabSz="598725" eaLnBrk="0" hangingPunct="0">
                <a:spcAft>
                  <a:spcPts val="150"/>
                </a:spcAft>
                <a:buFont typeface="Arial" panose="020B0604020202020204" pitchFamily="34" charset="0"/>
                <a:buChar char="•"/>
                <a:defRPr/>
              </a:pPr>
              <a:r>
                <a:rPr lang="en-US" sz="1400" b="1">
                  <a:latin typeface="Calibri" panose="020F0502020204030204" pitchFamily="34" charset="0"/>
                  <a:cs typeface="Times New Roman" panose="02020603050405020304" pitchFamily="18" charset="0"/>
                </a:rPr>
                <a:t>Public administrations, infrastructures and services </a:t>
              </a:r>
            </a:p>
            <a:p>
              <a:pPr marL="285750" indent="-285750" defTabSz="598725" eaLnBrk="0" hangingPunct="0">
                <a:spcAft>
                  <a:spcPts val="150"/>
                </a:spcAft>
                <a:buFont typeface="Arial" panose="020B0604020202020204" pitchFamily="34" charset="0"/>
                <a:buChar char="•"/>
                <a:defRPr/>
              </a:pPr>
              <a:r>
                <a:rPr lang="en-US" sz="1400" b="1" err="1">
                  <a:latin typeface="Calibri"/>
                  <a:ea typeface="Calibri"/>
                  <a:cs typeface="Times New Roman"/>
                </a:rPr>
                <a:t>Digitalisation</a:t>
              </a:r>
              <a:r>
                <a:rPr lang="en-US" sz="1400" b="1">
                  <a:latin typeface="Calibri"/>
                  <a:ea typeface="Calibri"/>
                  <a:cs typeface="Times New Roman"/>
                </a:rPr>
                <a:t> of industry and supply networks</a:t>
              </a:r>
              <a:endParaRPr lang="en-US" sz="1400" b="1">
                <a:latin typeface="Calibri" panose="020F0502020204030204" pitchFamily="34" charset="0"/>
                <a:ea typeface="Calibri" panose="020F0502020204030204" pitchFamily="34" charset="0"/>
                <a:cs typeface="Times New Roman" panose="02020603050405020304" pitchFamily="18" charset="0"/>
              </a:endParaRPr>
            </a:p>
          </p:txBody>
        </p:sp>
        <p:sp>
          <p:nvSpPr>
            <p:cNvPr id="17" name="Freeform 110">
              <a:extLst>
                <a:ext uri="{FF2B5EF4-FFF2-40B4-BE49-F238E27FC236}">
                  <a16:creationId xmlns:a16="http://schemas.microsoft.com/office/drawing/2014/main" id="{FE31E8BF-9F71-C6B2-97AE-64871D850DE0}"/>
                </a:ext>
              </a:extLst>
            </p:cNvPr>
            <p:cNvSpPr/>
            <p:nvPr/>
          </p:nvSpPr>
          <p:spPr>
            <a:xfrm flipH="1" flipV="1">
              <a:off x="3428845" y="6478347"/>
              <a:ext cx="3376140" cy="193060"/>
            </a:xfrm>
            <a:custGeom>
              <a:avLst/>
              <a:gdLst>
                <a:gd name="connsiteX0" fmla="*/ 0 w 733245"/>
                <a:gd name="connsiteY0" fmla="*/ 198407 h 198407"/>
                <a:gd name="connsiteX1" fmla="*/ 198407 w 733245"/>
                <a:gd name="connsiteY1" fmla="*/ 0 h 198407"/>
                <a:gd name="connsiteX2" fmla="*/ 733245 w 733245"/>
                <a:gd name="connsiteY2" fmla="*/ 0 h 198407"/>
                <a:gd name="connsiteX0" fmla="*/ 0 w 733245"/>
                <a:gd name="connsiteY0" fmla="*/ 198407 h 198407"/>
                <a:gd name="connsiteX1" fmla="*/ 37531 w 733245"/>
                <a:gd name="connsiteY1" fmla="*/ 0 h 198407"/>
                <a:gd name="connsiteX2" fmla="*/ 733245 w 733245"/>
                <a:gd name="connsiteY2" fmla="*/ 0 h 198407"/>
              </a:gdLst>
              <a:ahLst/>
              <a:cxnLst>
                <a:cxn ang="0">
                  <a:pos x="connsiteX0" y="connsiteY0"/>
                </a:cxn>
                <a:cxn ang="0">
                  <a:pos x="connsiteX1" y="connsiteY1"/>
                </a:cxn>
                <a:cxn ang="0">
                  <a:pos x="connsiteX2" y="connsiteY2"/>
                </a:cxn>
              </a:cxnLst>
              <a:rect l="l" t="t" r="r" b="b"/>
              <a:pathLst>
                <a:path w="733245" h="198407">
                  <a:moveTo>
                    <a:pt x="0" y="198407"/>
                  </a:moveTo>
                  <a:lnTo>
                    <a:pt x="37531" y="0"/>
                  </a:lnTo>
                  <a:lnTo>
                    <a:pt x="733245" y="0"/>
                  </a:lnTo>
                </a:path>
              </a:pathLst>
            </a:custGeom>
            <a:noFill/>
            <a:ln w="19050" cap="sq" cmpd="sng" algn="ctr">
              <a:solidFill>
                <a:srgbClr val="EB8C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endParaRPr>
            </a:p>
          </p:txBody>
        </p:sp>
        <p:sp>
          <p:nvSpPr>
            <p:cNvPr id="18" name="Rectangle 10">
              <a:extLst>
                <a:ext uri="{FF2B5EF4-FFF2-40B4-BE49-F238E27FC236}">
                  <a16:creationId xmlns:a16="http://schemas.microsoft.com/office/drawing/2014/main" id="{6213619F-405F-C567-6B57-D8EAC8C7C27E}"/>
                </a:ext>
              </a:extLst>
            </p:cNvPr>
            <p:cNvSpPr>
              <a:spLocks noChangeArrowheads="1"/>
            </p:cNvSpPr>
            <p:nvPr/>
          </p:nvSpPr>
          <p:spPr bwMode="auto">
            <a:xfrm>
              <a:off x="3564167" y="5825725"/>
              <a:ext cx="2953887" cy="73263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285750" indent="-171450" defTabSz="598725" eaLnBrk="0" hangingPunct="0">
                <a:lnSpc>
                  <a:spcPct val="107000"/>
                </a:lnSpc>
                <a:spcAft>
                  <a:spcPts val="150"/>
                </a:spcAft>
                <a:buFont typeface="Arial" panose="020B0604020202020204" pitchFamily="34" charset="0"/>
                <a:buChar char="•"/>
                <a:defRPr/>
              </a:pPr>
              <a:r>
                <a:rPr lang="en-US" sz="1400" b="1">
                  <a:latin typeface="Calibri" panose="020F0502020204030204" pitchFamily="34" charset="0"/>
                  <a:cs typeface="Times New Roman" panose="02020603050405020304" pitchFamily="18" charset="0"/>
                </a:rPr>
                <a:t>Trusted AI </a:t>
              </a:r>
              <a:endParaRPr lang="fr-FR" sz="1400" b="1">
                <a:latin typeface="Calibri" panose="020F0502020204030204" pitchFamily="34" charset="0"/>
                <a:cs typeface="Times New Roman" panose="02020603050405020304" pitchFamily="18" charset="0"/>
              </a:endParaRPr>
            </a:p>
            <a:p>
              <a:pPr marL="285750" indent="-171450" defTabSz="598725" eaLnBrk="0" hangingPunct="0">
                <a:lnSpc>
                  <a:spcPct val="107000"/>
                </a:lnSpc>
                <a:spcAft>
                  <a:spcPts val="150"/>
                </a:spcAft>
                <a:buFont typeface="Arial" panose="020B0604020202020204" pitchFamily="34" charset="0"/>
                <a:buChar char="•"/>
                <a:defRPr/>
              </a:pPr>
              <a:r>
                <a:rPr lang="fr-FR" sz="1400" b="1">
                  <a:latin typeface="Calibri" panose="020F0502020204030204" pitchFamily="34" charset="0"/>
                  <a:cs typeface="Times New Roman" panose="02020603050405020304" pitchFamily="18" charset="0"/>
                </a:rPr>
                <a:t>Data technologies </a:t>
              </a:r>
            </a:p>
            <a:p>
              <a:pPr marL="285750" indent="-171450" defTabSz="598725" eaLnBrk="0" hangingPunct="0">
                <a:lnSpc>
                  <a:spcPct val="107000"/>
                </a:lnSpc>
                <a:spcAft>
                  <a:spcPts val="150"/>
                </a:spcAft>
                <a:buFont typeface="Arial" panose="020B0604020202020204" pitchFamily="34" charset="0"/>
                <a:buChar char="•"/>
                <a:defRPr/>
              </a:pPr>
              <a:r>
                <a:rPr lang="en-US" sz="1400" b="1">
                  <a:latin typeface="Calibri" panose="020F0502020204030204" pitchFamily="34" charset="0"/>
                  <a:cs typeface="Times New Roman" panose="02020603050405020304" pitchFamily="18" charset="0"/>
                </a:rPr>
                <a:t>High performance computing </a:t>
              </a:r>
              <a:endParaRPr lang="fr-FR" sz="1100" b="1">
                <a:latin typeface="Calibri" panose="020F0502020204030204" pitchFamily="34" charset="0"/>
                <a:cs typeface="Times New Roman" panose="02020603050405020304" pitchFamily="18" charset="0"/>
              </a:endParaRPr>
            </a:p>
          </p:txBody>
        </p:sp>
        <p:sp>
          <p:nvSpPr>
            <p:cNvPr id="19" name="Freeform 110">
              <a:extLst>
                <a:ext uri="{FF2B5EF4-FFF2-40B4-BE49-F238E27FC236}">
                  <a16:creationId xmlns:a16="http://schemas.microsoft.com/office/drawing/2014/main" id="{DEFD9CB1-F6B2-B9F2-8AB9-C702016ADE46}"/>
                </a:ext>
              </a:extLst>
            </p:cNvPr>
            <p:cNvSpPr/>
            <p:nvPr/>
          </p:nvSpPr>
          <p:spPr>
            <a:xfrm flipH="1" flipV="1">
              <a:off x="1133238" y="5002390"/>
              <a:ext cx="2655896" cy="193060"/>
            </a:xfrm>
            <a:custGeom>
              <a:avLst/>
              <a:gdLst>
                <a:gd name="connsiteX0" fmla="*/ 0 w 733245"/>
                <a:gd name="connsiteY0" fmla="*/ 198407 h 198407"/>
                <a:gd name="connsiteX1" fmla="*/ 198407 w 733245"/>
                <a:gd name="connsiteY1" fmla="*/ 0 h 198407"/>
                <a:gd name="connsiteX2" fmla="*/ 733245 w 733245"/>
                <a:gd name="connsiteY2" fmla="*/ 0 h 198407"/>
                <a:gd name="connsiteX0" fmla="*/ 0 w 733245"/>
                <a:gd name="connsiteY0" fmla="*/ 198407 h 198407"/>
                <a:gd name="connsiteX1" fmla="*/ 37531 w 733245"/>
                <a:gd name="connsiteY1" fmla="*/ 0 h 198407"/>
                <a:gd name="connsiteX2" fmla="*/ 733245 w 733245"/>
                <a:gd name="connsiteY2" fmla="*/ 0 h 198407"/>
              </a:gdLst>
              <a:ahLst/>
              <a:cxnLst>
                <a:cxn ang="0">
                  <a:pos x="connsiteX0" y="connsiteY0"/>
                </a:cxn>
                <a:cxn ang="0">
                  <a:pos x="connsiteX1" y="connsiteY1"/>
                </a:cxn>
                <a:cxn ang="0">
                  <a:pos x="connsiteX2" y="connsiteY2"/>
                </a:cxn>
              </a:cxnLst>
              <a:rect l="l" t="t" r="r" b="b"/>
              <a:pathLst>
                <a:path w="733245" h="198407">
                  <a:moveTo>
                    <a:pt x="0" y="198407"/>
                  </a:moveTo>
                  <a:lnTo>
                    <a:pt x="37531" y="0"/>
                  </a:lnTo>
                  <a:lnTo>
                    <a:pt x="733245" y="0"/>
                  </a:lnTo>
                </a:path>
              </a:pathLst>
            </a:custGeom>
            <a:noFill/>
            <a:ln w="19050" cap="sq" cmpd="sng" algn="ctr">
              <a:solidFill>
                <a:srgbClr val="EB8C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endParaRPr>
            </a:p>
          </p:txBody>
        </p:sp>
        <p:sp>
          <p:nvSpPr>
            <p:cNvPr id="20" name="Rectangle 10">
              <a:extLst>
                <a:ext uri="{FF2B5EF4-FFF2-40B4-BE49-F238E27FC236}">
                  <a16:creationId xmlns:a16="http://schemas.microsoft.com/office/drawing/2014/main" id="{548DDA9C-B34F-FB9F-397A-6CBEDA8E1A30}"/>
                </a:ext>
              </a:extLst>
            </p:cNvPr>
            <p:cNvSpPr>
              <a:spLocks noChangeArrowheads="1"/>
            </p:cNvSpPr>
            <p:nvPr/>
          </p:nvSpPr>
          <p:spPr bwMode="auto">
            <a:xfrm>
              <a:off x="1134042" y="4130667"/>
              <a:ext cx="2574954" cy="69762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171450" indent="-171450" defTabSz="598725" eaLnBrk="0" hangingPunct="0">
                <a:spcAft>
                  <a:spcPts val="150"/>
                </a:spcAft>
                <a:buFont typeface="Arial" panose="020B0604020202020204" pitchFamily="34" charset="0"/>
                <a:buChar char="•"/>
                <a:defRPr/>
              </a:pPr>
              <a:r>
                <a:rPr lang="en-US" sz="1400" b="1">
                  <a:latin typeface="Calibri" panose="020F0502020204030204" pitchFamily="34" charset="0"/>
                  <a:cs typeface="Times New Roman" panose="02020603050405020304" pitchFamily="18" charset="0"/>
                </a:rPr>
                <a:t>Advanced computing </a:t>
              </a:r>
            </a:p>
            <a:p>
              <a:pPr marL="171450" marR="0" lvl="0" indent="-171450" defTabSz="598725" eaLnBrk="0" fontAlgn="auto" latinLnBrk="0" hangingPunct="0">
                <a:lnSpc>
                  <a:spcPct val="100000"/>
                </a:lnSpc>
                <a:spcBef>
                  <a:spcPts val="0"/>
                </a:spcBef>
                <a:spcAft>
                  <a:spcPts val="150"/>
                </a:spcAft>
                <a:buClrTx/>
                <a:buSzTx/>
                <a:buFont typeface="Arial" panose="020B0604020202020204" pitchFamily="34" charset="0"/>
                <a:buChar char="•"/>
                <a:tabLst/>
                <a:defRPr/>
              </a:pPr>
              <a:r>
                <a:rPr lang="en-US" sz="1400" b="1">
                  <a:latin typeface="Calibri" panose="020F0502020204030204" pitchFamily="34" charset="0"/>
                  <a:cs typeface="Times New Roman" panose="02020603050405020304" pitchFamily="18" charset="0"/>
                </a:rPr>
                <a:t>Advanced functionalities</a:t>
              </a:r>
            </a:p>
            <a:p>
              <a:pPr marL="171450" marR="0" lvl="0" indent="-171450" defTabSz="598725" eaLnBrk="0" fontAlgn="auto" latinLnBrk="0" hangingPunct="0">
                <a:lnSpc>
                  <a:spcPct val="100000"/>
                </a:lnSpc>
                <a:spcBef>
                  <a:spcPts val="0"/>
                </a:spcBef>
                <a:spcAft>
                  <a:spcPts val="150"/>
                </a:spcAft>
                <a:buClrTx/>
                <a:buSzTx/>
                <a:buFont typeface="Arial" panose="020B0604020202020204" pitchFamily="34" charset="0"/>
                <a:buChar char="•"/>
                <a:tabLst/>
                <a:defRPr/>
              </a:pPr>
              <a:r>
                <a:rPr lang="en-US" sz="1400" b="1">
                  <a:latin typeface="Calibri" panose="020F0502020204030204" pitchFamily="34" charset="0"/>
                  <a:cs typeface="Times New Roman" panose="02020603050405020304" pitchFamily="18" charset="0"/>
                </a:rPr>
                <a:t>Ground-breaking technologies </a:t>
              </a:r>
            </a:p>
          </p:txBody>
        </p:sp>
        <p:sp>
          <p:nvSpPr>
            <p:cNvPr id="21" name="Freeform 118">
              <a:extLst>
                <a:ext uri="{FF2B5EF4-FFF2-40B4-BE49-F238E27FC236}">
                  <a16:creationId xmlns:a16="http://schemas.microsoft.com/office/drawing/2014/main" id="{47493B07-908D-BCA9-0B83-531DD34188BA}"/>
                </a:ext>
              </a:extLst>
            </p:cNvPr>
            <p:cNvSpPr/>
            <p:nvPr/>
          </p:nvSpPr>
          <p:spPr>
            <a:xfrm>
              <a:off x="8193661" y="1100764"/>
              <a:ext cx="3310708" cy="183655"/>
            </a:xfrm>
            <a:custGeom>
              <a:avLst/>
              <a:gdLst>
                <a:gd name="connsiteX0" fmla="*/ 0 w 733245"/>
                <a:gd name="connsiteY0" fmla="*/ 198407 h 198407"/>
                <a:gd name="connsiteX1" fmla="*/ 198407 w 733245"/>
                <a:gd name="connsiteY1" fmla="*/ 0 h 198407"/>
                <a:gd name="connsiteX2" fmla="*/ 733245 w 733245"/>
                <a:gd name="connsiteY2" fmla="*/ 0 h 198407"/>
                <a:gd name="connsiteX0" fmla="*/ 0 w 733245"/>
                <a:gd name="connsiteY0" fmla="*/ 198407 h 198407"/>
                <a:gd name="connsiteX1" fmla="*/ 37531 w 733245"/>
                <a:gd name="connsiteY1" fmla="*/ 0 h 198407"/>
                <a:gd name="connsiteX2" fmla="*/ 733245 w 733245"/>
                <a:gd name="connsiteY2" fmla="*/ 0 h 198407"/>
              </a:gdLst>
              <a:ahLst/>
              <a:cxnLst>
                <a:cxn ang="0">
                  <a:pos x="connsiteX0" y="connsiteY0"/>
                </a:cxn>
                <a:cxn ang="0">
                  <a:pos x="connsiteX1" y="connsiteY1"/>
                </a:cxn>
                <a:cxn ang="0">
                  <a:pos x="connsiteX2" y="connsiteY2"/>
                </a:cxn>
              </a:cxnLst>
              <a:rect l="l" t="t" r="r" b="b"/>
              <a:pathLst>
                <a:path w="733245" h="198407">
                  <a:moveTo>
                    <a:pt x="0" y="198407"/>
                  </a:moveTo>
                  <a:lnTo>
                    <a:pt x="37531" y="0"/>
                  </a:lnTo>
                  <a:lnTo>
                    <a:pt x="733245" y="0"/>
                  </a:lnTo>
                </a:path>
              </a:pathLst>
            </a:custGeom>
            <a:noFill/>
            <a:ln w="19050" cap="sq" cmpd="sng" algn="ctr">
              <a:solidFill>
                <a:srgbClr val="EB8C00">
                  <a:lumMod val="60000"/>
                  <a:lumOff val="4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endParaRPr>
            </a:p>
          </p:txBody>
        </p:sp>
        <p:sp>
          <p:nvSpPr>
            <p:cNvPr id="22" name="Rectangle 10">
              <a:extLst>
                <a:ext uri="{FF2B5EF4-FFF2-40B4-BE49-F238E27FC236}">
                  <a16:creationId xmlns:a16="http://schemas.microsoft.com/office/drawing/2014/main" id="{134DCCF3-FFA0-2F88-AF8E-3668A6BDF52B}"/>
                </a:ext>
              </a:extLst>
            </p:cNvPr>
            <p:cNvSpPr>
              <a:spLocks noChangeArrowheads="1"/>
            </p:cNvSpPr>
            <p:nvPr/>
          </p:nvSpPr>
          <p:spPr bwMode="auto">
            <a:xfrm>
              <a:off x="9033847" y="1186311"/>
              <a:ext cx="3550173" cy="107359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171450" marR="0" lvl="0" indent="-171450" defTabSz="598725" eaLnBrk="0" fontAlgn="auto" latinLnBrk="0" hangingPunct="0">
                <a:lnSpc>
                  <a:spcPct val="100000"/>
                </a:lnSpc>
                <a:spcBef>
                  <a:spcPts val="0"/>
                </a:spcBef>
                <a:spcAft>
                  <a:spcPts val="150"/>
                </a:spcAft>
                <a:buClrTx/>
                <a:buSzTx/>
                <a:buFont typeface="Arial" panose="020B0604020202020204" pitchFamily="34" charset="0"/>
                <a:buChar char="•"/>
                <a:tabLst/>
                <a:defRPr/>
              </a:pPr>
              <a:r>
                <a:rPr lang="fr-FR" sz="1400" b="1">
                  <a:effectLst/>
                  <a:latin typeface="Calibri"/>
                  <a:ea typeface="Times New Roman" panose="02020603050405020304" pitchFamily="18" charset="0"/>
                  <a:cs typeface="Times New Roman"/>
                </a:rPr>
                <a:t>Standardisation</a:t>
              </a:r>
            </a:p>
            <a:p>
              <a:pPr marL="171450" indent="-171450" defTabSz="598725" eaLnBrk="0" hangingPunct="0">
                <a:spcAft>
                  <a:spcPts val="150"/>
                </a:spcAft>
                <a:buFont typeface="Arial" panose="020B0604020202020204" pitchFamily="34" charset="0"/>
                <a:buChar char="•"/>
                <a:defRPr/>
              </a:pPr>
              <a:r>
                <a:rPr lang="en-US" sz="1400" b="1">
                  <a:latin typeface="Calibri"/>
                  <a:ea typeface="Times New Roman" panose="02020603050405020304" pitchFamily="18" charset="0"/>
                  <a:cs typeface="Times New Roman"/>
                </a:rPr>
                <a:t>Policy dialogues</a:t>
              </a:r>
              <a:r>
                <a:rPr lang="en-US" sz="1400" b="1">
                  <a:effectLst/>
                  <a:latin typeface="Calibri"/>
                  <a:ea typeface="Times New Roman" panose="02020603050405020304" pitchFamily="18" charset="0"/>
                  <a:cs typeface="Times New Roman"/>
                </a:rPr>
                <a:t> </a:t>
              </a:r>
            </a:p>
            <a:p>
              <a:pPr marL="171450" marR="0" lvl="0" indent="-171450" defTabSz="598725" eaLnBrk="0" fontAlgn="auto" latinLnBrk="0" hangingPunct="0">
                <a:lnSpc>
                  <a:spcPct val="100000"/>
                </a:lnSpc>
                <a:spcBef>
                  <a:spcPts val="0"/>
                </a:spcBef>
                <a:spcAft>
                  <a:spcPts val="150"/>
                </a:spcAft>
                <a:buClrTx/>
                <a:buSzTx/>
                <a:buFont typeface="Arial" panose="020B0604020202020204" pitchFamily="34" charset="0"/>
                <a:buChar char="•"/>
                <a:tabLst/>
                <a:defRPr/>
              </a:pPr>
              <a:r>
                <a:rPr lang="en-US" sz="1400" b="1">
                  <a:effectLst/>
                  <a:latin typeface="Calibri"/>
                  <a:ea typeface="Times New Roman" panose="02020603050405020304" pitchFamily="18" charset="0"/>
                  <a:cs typeface="Times New Roman"/>
                </a:rPr>
                <a:t>Joint </a:t>
              </a:r>
              <a:r>
                <a:rPr lang="en-US" sz="1400" b="1">
                  <a:latin typeface="Calibri"/>
                  <a:ea typeface="Times New Roman" panose="02020603050405020304" pitchFamily="18" charset="0"/>
                  <a:cs typeface="Times New Roman"/>
                </a:rPr>
                <a:t>programming</a:t>
              </a:r>
              <a:r>
                <a:rPr lang="en-US" sz="1400" b="1">
                  <a:effectLst/>
                  <a:latin typeface="Calibri"/>
                  <a:ea typeface="Times New Roman" panose="02020603050405020304" pitchFamily="18" charset="0"/>
                  <a:cs typeface="Times New Roman"/>
                </a:rPr>
                <a:t> </a:t>
              </a:r>
            </a:p>
            <a:p>
              <a:pPr marL="171450" marR="0" lvl="0" indent="-171450" defTabSz="598725" eaLnBrk="0" fontAlgn="auto" latinLnBrk="0" hangingPunct="0">
                <a:lnSpc>
                  <a:spcPct val="100000"/>
                </a:lnSpc>
                <a:spcBef>
                  <a:spcPts val="0"/>
                </a:spcBef>
                <a:spcAft>
                  <a:spcPts val="150"/>
                </a:spcAft>
                <a:buClrTx/>
                <a:buSzTx/>
                <a:buFont typeface="Arial" panose="020B0604020202020204" pitchFamily="34" charset="0"/>
                <a:buChar char="•"/>
                <a:tabLst/>
                <a:defRPr/>
              </a:pPr>
              <a:r>
                <a:rPr lang="en-US" sz="1400" b="1">
                  <a:effectLst/>
                  <a:latin typeface="Calibri"/>
                  <a:ea typeface="Times New Roman" panose="02020603050405020304" pitchFamily="18" charset="0"/>
                  <a:cs typeface="Times New Roman"/>
                </a:rPr>
                <a:t>Digital education and skills  </a:t>
              </a:r>
              <a:r>
                <a:rPr lang="fr-FR" sz="1400" b="1">
                  <a:effectLst/>
                  <a:latin typeface="Calibri"/>
                  <a:ea typeface="Times New Roman" panose="02020603050405020304" pitchFamily="18" charset="0"/>
                  <a:cs typeface="Times New Roman"/>
                </a:rPr>
                <a:t> </a:t>
              </a:r>
              <a:endParaRPr kumimoji="0" lang="en-GB" sz="1400" b="0" i="0" u="none" strike="noStrike" kern="0" cap="none" spc="0" normalizeH="0" baseline="0" noProof="0">
                <a:ln>
                  <a:noFill/>
                </a:ln>
                <a:solidFill>
                  <a:srgbClr val="000000"/>
                </a:solidFill>
                <a:effectLst/>
                <a:uLnTx/>
                <a:uFillTx/>
                <a:latin typeface="Calibri"/>
                <a:cs typeface="Times New Roman"/>
              </a:endParaRPr>
            </a:p>
          </p:txBody>
        </p:sp>
        <p:sp>
          <p:nvSpPr>
            <p:cNvPr id="23" name="Freeform 110">
              <a:extLst>
                <a:ext uri="{FF2B5EF4-FFF2-40B4-BE49-F238E27FC236}">
                  <a16:creationId xmlns:a16="http://schemas.microsoft.com/office/drawing/2014/main" id="{5A2FAACA-61F8-8EC5-65EE-16C5E913EC56}"/>
                </a:ext>
              </a:extLst>
            </p:cNvPr>
            <p:cNvSpPr/>
            <p:nvPr/>
          </p:nvSpPr>
          <p:spPr>
            <a:xfrm flipH="1" flipV="1">
              <a:off x="1564249" y="2061978"/>
              <a:ext cx="2655896" cy="193060"/>
            </a:xfrm>
            <a:custGeom>
              <a:avLst/>
              <a:gdLst>
                <a:gd name="connsiteX0" fmla="*/ 0 w 733245"/>
                <a:gd name="connsiteY0" fmla="*/ 198407 h 198407"/>
                <a:gd name="connsiteX1" fmla="*/ 198407 w 733245"/>
                <a:gd name="connsiteY1" fmla="*/ 0 h 198407"/>
                <a:gd name="connsiteX2" fmla="*/ 733245 w 733245"/>
                <a:gd name="connsiteY2" fmla="*/ 0 h 198407"/>
                <a:gd name="connsiteX0" fmla="*/ 0 w 733245"/>
                <a:gd name="connsiteY0" fmla="*/ 198407 h 198407"/>
                <a:gd name="connsiteX1" fmla="*/ 37531 w 733245"/>
                <a:gd name="connsiteY1" fmla="*/ 0 h 198407"/>
                <a:gd name="connsiteX2" fmla="*/ 733245 w 733245"/>
                <a:gd name="connsiteY2" fmla="*/ 0 h 198407"/>
              </a:gdLst>
              <a:ahLst/>
              <a:cxnLst>
                <a:cxn ang="0">
                  <a:pos x="connsiteX0" y="connsiteY0"/>
                </a:cxn>
                <a:cxn ang="0">
                  <a:pos x="connsiteX1" y="connsiteY1"/>
                </a:cxn>
                <a:cxn ang="0">
                  <a:pos x="connsiteX2" y="connsiteY2"/>
                </a:cxn>
              </a:cxnLst>
              <a:rect l="l" t="t" r="r" b="b"/>
              <a:pathLst>
                <a:path w="733245" h="198407">
                  <a:moveTo>
                    <a:pt x="0" y="198407"/>
                  </a:moveTo>
                  <a:lnTo>
                    <a:pt x="37531" y="0"/>
                  </a:lnTo>
                  <a:lnTo>
                    <a:pt x="733245" y="0"/>
                  </a:lnTo>
                </a:path>
              </a:pathLst>
            </a:custGeom>
            <a:noFill/>
            <a:ln w="19050" cap="sq" cmpd="sng" algn="ctr">
              <a:solidFill>
                <a:srgbClr val="EB8C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endParaRPr>
            </a:p>
          </p:txBody>
        </p:sp>
        <p:sp>
          <p:nvSpPr>
            <p:cNvPr id="24" name="Rectangle 10">
              <a:extLst>
                <a:ext uri="{FF2B5EF4-FFF2-40B4-BE49-F238E27FC236}">
                  <a16:creationId xmlns:a16="http://schemas.microsoft.com/office/drawing/2014/main" id="{3D215244-D457-3CA4-5501-6F287FA998CD}"/>
                </a:ext>
              </a:extLst>
            </p:cNvPr>
            <p:cNvSpPr>
              <a:spLocks noChangeArrowheads="1"/>
            </p:cNvSpPr>
            <p:nvPr/>
          </p:nvSpPr>
          <p:spPr bwMode="auto">
            <a:xfrm>
              <a:off x="1606685" y="1184991"/>
              <a:ext cx="2323724" cy="104426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171450" marR="0" lvl="0" indent="-171450" defTabSz="598725" eaLnBrk="0" fontAlgn="auto" latinLnBrk="0" hangingPunct="0">
                <a:lnSpc>
                  <a:spcPct val="100000"/>
                </a:lnSpc>
                <a:spcBef>
                  <a:spcPts val="0"/>
                </a:spcBef>
                <a:spcAft>
                  <a:spcPts val="150"/>
                </a:spcAft>
                <a:buClrTx/>
                <a:buSzTx/>
                <a:buFont typeface="Arial" panose="020B0604020202020204" pitchFamily="34" charset="0"/>
                <a:buChar char="•"/>
                <a:tabLst/>
                <a:defRPr/>
              </a:pPr>
              <a:r>
                <a:rPr lang="en-US" sz="1400" b="1">
                  <a:latin typeface="Calibri"/>
                  <a:ea typeface="Calibri"/>
                  <a:cs typeface="Times New Roman"/>
                </a:rPr>
                <a:t>5G and beyond </a:t>
              </a:r>
            </a:p>
            <a:p>
              <a:pPr marL="171450" marR="0" lvl="0" indent="-171450" defTabSz="598725" eaLnBrk="0" fontAlgn="auto" latinLnBrk="0" hangingPunct="0">
                <a:lnSpc>
                  <a:spcPct val="100000"/>
                </a:lnSpc>
                <a:spcBef>
                  <a:spcPts val="0"/>
                </a:spcBef>
                <a:spcAft>
                  <a:spcPts val="150"/>
                </a:spcAft>
                <a:buClrTx/>
                <a:buSzTx/>
                <a:buFont typeface="Arial" panose="020B0604020202020204" pitchFamily="34" charset="0"/>
                <a:buChar char="•"/>
                <a:tabLst/>
                <a:defRPr/>
              </a:pPr>
              <a:r>
                <a:rPr lang="en-US" sz="1400" b="1">
                  <a:latin typeface="Calibri"/>
                  <a:ea typeface="Calibri"/>
                  <a:cs typeface="Times New Roman"/>
                </a:rPr>
                <a:t>Internet of trust and security </a:t>
              </a:r>
            </a:p>
            <a:p>
              <a:pPr marL="171450" indent="-171450" defTabSz="598725" eaLnBrk="0" hangingPunct="0">
                <a:spcAft>
                  <a:spcPts val="150"/>
                </a:spcAft>
                <a:buFont typeface="Arial" panose="020B0604020202020204" pitchFamily="34" charset="0"/>
                <a:buChar char="•"/>
                <a:defRPr/>
              </a:pPr>
              <a:r>
                <a:rPr lang="en-US" sz="1400" b="1">
                  <a:latin typeface="Calibri"/>
                  <a:ea typeface="Calibri"/>
                  <a:cs typeface="Times New Roman"/>
                </a:rPr>
                <a:t>Smart continuum</a:t>
              </a:r>
            </a:p>
          </p:txBody>
        </p:sp>
      </p:grpSp>
    </p:spTree>
    <p:extLst>
      <p:ext uri="{BB962C8B-B14F-4D97-AF65-F5344CB8AC3E}">
        <p14:creationId xmlns:p14="http://schemas.microsoft.com/office/powerpoint/2010/main" val="31547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43603198-B81E-BB7B-E985-2BD8F29A5624}"/>
              </a:ext>
            </a:extLst>
          </p:cNvPr>
          <p:cNvCxnSpPr/>
          <p:nvPr/>
        </p:nvCxnSpPr>
        <p:spPr>
          <a:xfrm flipV="1">
            <a:off x="10020867" y="4116214"/>
            <a:ext cx="0" cy="893223"/>
          </a:xfrm>
          <a:prstGeom prst="line">
            <a:avLst/>
          </a:prstGeom>
          <a:ln w="47625">
            <a:solidFill>
              <a:srgbClr val="FFCC0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AE48D46-EDA3-1E37-11E7-27A6A06B7693}"/>
              </a:ext>
            </a:extLst>
          </p:cNvPr>
          <p:cNvCxnSpPr/>
          <p:nvPr/>
        </p:nvCxnSpPr>
        <p:spPr>
          <a:xfrm flipV="1">
            <a:off x="7414145" y="2928858"/>
            <a:ext cx="0" cy="893223"/>
          </a:xfrm>
          <a:prstGeom prst="line">
            <a:avLst/>
          </a:prstGeom>
          <a:ln w="47625">
            <a:solidFill>
              <a:srgbClr val="036A28"/>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A8E91C3-8BD4-0EF1-9262-FD9DB21FE013}"/>
              </a:ext>
            </a:extLst>
          </p:cNvPr>
          <p:cNvCxnSpPr/>
          <p:nvPr/>
        </p:nvCxnSpPr>
        <p:spPr>
          <a:xfrm flipV="1">
            <a:off x="4821070" y="4034327"/>
            <a:ext cx="0" cy="893223"/>
          </a:xfrm>
          <a:prstGeom prst="line">
            <a:avLst/>
          </a:prstGeom>
          <a:ln w="47625">
            <a:solidFill>
              <a:srgbClr val="0F64BE"/>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18812D03-DFE1-9C23-4666-8393465BF4FD}"/>
              </a:ext>
            </a:extLst>
          </p:cNvPr>
          <p:cNvCxnSpPr/>
          <p:nvPr/>
        </p:nvCxnSpPr>
        <p:spPr>
          <a:xfrm flipV="1">
            <a:off x="2227995" y="2587664"/>
            <a:ext cx="0" cy="893223"/>
          </a:xfrm>
          <a:prstGeom prst="line">
            <a:avLst/>
          </a:prstGeom>
          <a:ln w="47625">
            <a:solidFill>
              <a:srgbClr val="04168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DD547A79-F3A3-2838-C034-69541BA1551D}"/>
              </a:ext>
            </a:extLst>
          </p:cNvPr>
          <p:cNvSpPr>
            <a:spLocks noGrp="1"/>
          </p:cNvSpPr>
          <p:nvPr>
            <p:ph type="title"/>
          </p:nvPr>
        </p:nvSpPr>
        <p:spPr/>
        <p:txBody>
          <a:bodyPr/>
          <a:lstStyle/>
          <a:p>
            <a:r>
              <a:rPr lang="en-CH">
                <a:ea typeface="Lato"/>
                <a:cs typeface="Lato"/>
              </a:rPr>
              <a:t>Expected outcomes of INPACE</a:t>
            </a:r>
            <a:endParaRPr lang="en-US"/>
          </a:p>
        </p:txBody>
      </p:sp>
      <p:sp>
        <p:nvSpPr>
          <p:cNvPr id="6" name="Slide Number Placeholder 5">
            <a:extLst>
              <a:ext uri="{FF2B5EF4-FFF2-40B4-BE49-F238E27FC236}">
                <a16:creationId xmlns:a16="http://schemas.microsoft.com/office/drawing/2014/main" id="{A79AD769-4BBD-1B5F-BE2E-8D916DE35A4A}"/>
              </a:ext>
            </a:extLst>
          </p:cNvPr>
          <p:cNvSpPr>
            <a:spLocks noGrp="1"/>
          </p:cNvSpPr>
          <p:nvPr>
            <p:ph type="sldNum" sz="quarter" idx="12"/>
          </p:nvPr>
        </p:nvSpPr>
        <p:spPr/>
        <p:txBody>
          <a:bodyPr/>
          <a:lstStyle/>
          <a:p>
            <a:fld id="{8782BFEE-EB8F-DB48-8DE7-FAD35D4F1A54}" type="slidenum">
              <a:rPr lang="en-CH" smtClean="0"/>
              <a:t>11</a:t>
            </a:fld>
            <a:endParaRPr lang="en-CH"/>
          </a:p>
        </p:txBody>
      </p:sp>
      <p:sp>
        <p:nvSpPr>
          <p:cNvPr id="8" name="Footer Placeholder 7">
            <a:extLst>
              <a:ext uri="{FF2B5EF4-FFF2-40B4-BE49-F238E27FC236}">
                <a16:creationId xmlns:a16="http://schemas.microsoft.com/office/drawing/2014/main" id="{75201E0F-8FF1-7BD3-A694-8A7566ACD2B3}"/>
              </a:ext>
            </a:extLst>
          </p:cNvPr>
          <p:cNvSpPr txBox="1">
            <a:spLocks/>
          </p:cNvSpPr>
          <p:nvPr/>
        </p:nvSpPr>
        <p:spPr>
          <a:xfrm>
            <a:off x="4038600" y="6356350"/>
            <a:ext cx="4114800" cy="365125"/>
          </a:xfrm>
          <a:prstGeom prst="rect">
            <a:avLst/>
          </a:prstGeom>
          <a:noFill/>
          <a:ln>
            <a:noFill/>
          </a:ln>
        </p:spPr>
        <p:txBody>
          <a:bodyPr spcFirstLastPara="1" vert="horz" wrap="square" lIns="91425" tIns="45700" rIns="91425" bIns="45700" rtlCol="0" anchor="ctr" anchorCtr="0">
            <a:normAutofit/>
          </a:bodyPr>
          <a:lstStyle>
            <a:lvl1pPr marL="0" lvl="0" indent="0" algn="l" defTabSz="914400" rtl="0" eaLnBrk="1" latinLnBrk="0" hangingPunct="1">
              <a:lnSpc>
                <a:spcPct val="90000"/>
              </a:lnSpc>
              <a:spcBef>
                <a:spcPts val="0"/>
              </a:spcBef>
              <a:spcAft>
                <a:spcPts val="0"/>
              </a:spcAft>
              <a:buClr>
                <a:srgbClr val="2B3990"/>
              </a:buClr>
              <a:buSzPts val="1000"/>
              <a:buFont typeface="Lato"/>
              <a:buNone/>
              <a:defRPr sz="1100" b="0" i="1" kern="1200">
                <a:solidFill>
                  <a:srgbClr val="2B3990"/>
                </a:solidFill>
                <a:latin typeface="Lato"/>
                <a:ea typeface="Lato"/>
                <a:cs typeface="Lato"/>
                <a:sym typeface="Lato"/>
              </a:defRPr>
            </a:lvl1pPr>
            <a:lvl2pPr marL="914400" lvl="1" indent="-342900" algn="l" defTabSz="914400" rtl="0" eaLnBrk="1" latinLnBrk="0" hangingPunct="1">
              <a:lnSpc>
                <a:spcPct val="90000"/>
              </a:lnSpc>
              <a:spcBef>
                <a:spcPts val="500"/>
              </a:spcBef>
              <a:spcAft>
                <a:spcPts val="0"/>
              </a:spcAft>
              <a:buClr>
                <a:srgbClr val="3A3838"/>
              </a:buClr>
              <a:buSzPts val="1800"/>
              <a:buFontTx/>
              <a:buChar char="▪"/>
              <a:defRPr sz="2400" kern="1200">
                <a:solidFill>
                  <a:schemeClr val="tx1"/>
                </a:solidFill>
                <a:latin typeface="Helvetica" pitchFamily="2" charset="0"/>
                <a:ea typeface="+mn-ea"/>
                <a:cs typeface="+mn-cs"/>
              </a:defRPr>
            </a:lvl2pPr>
            <a:lvl3pPr marL="1371600" lvl="2" indent="-342900" algn="l" defTabSz="914400" rtl="0" eaLnBrk="1" latinLnBrk="0" hangingPunct="1">
              <a:lnSpc>
                <a:spcPct val="90000"/>
              </a:lnSpc>
              <a:spcBef>
                <a:spcPts val="500"/>
              </a:spcBef>
              <a:spcAft>
                <a:spcPts val="0"/>
              </a:spcAft>
              <a:buClr>
                <a:srgbClr val="3A3838"/>
              </a:buClr>
              <a:buSzPts val="1800"/>
              <a:buFont typeface="Arial" panose="020B0604020202020204" pitchFamily="34" charset="0"/>
              <a:buChar char="▪"/>
              <a:defRPr sz="2000" kern="1200">
                <a:solidFill>
                  <a:schemeClr val="tx1"/>
                </a:solidFill>
                <a:latin typeface="Helvetica" pitchFamily="2" charset="0"/>
                <a:ea typeface="+mn-ea"/>
                <a:cs typeface="+mn-cs"/>
              </a:defRPr>
            </a:lvl3pPr>
            <a:lvl4pPr marL="1828800" lvl="3"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4pPr>
            <a:lvl5pPr marL="2286000" lvl="4"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lgn="ctr">
              <a:buSzPts val="1200"/>
            </a:pPr>
            <a:r>
              <a:rPr lang="en-GB" sz="1200" b="1" i="0">
                <a:solidFill>
                  <a:schemeClr val="tx1">
                    <a:lumMod val="95000"/>
                    <a:lumOff val="5000"/>
                  </a:schemeClr>
                </a:solidFill>
                <a:latin typeface="+mn-lt"/>
              </a:rPr>
              <a:t>©INPACE 2024-2027</a:t>
            </a:r>
          </a:p>
        </p:txBody>
      </p:sp>
      <p:cxnSp>
        <p:nvCxnSpPr>
          <p:cNvPr id="9" name="Straight Connector 8">
            <a:extLst>
              <a:ext uri="{FF2B5EF4-FFF2-40B4-BE49-F238E27FC236}">
                <a16:creationId xmlns:a16="http://schemas.microsoft.com/office/drawing/2014/main" id="{E3F745F7-7442-5A6F-3E28-92829E211DFC}"/>
              </a:ext>
            </a:extLst>
          </p:cNvPr>
          <p:cNvCxnSpPr>
            <a:cxnSpLocks/>
          </p:cNvCxnSpPr>
          <p:nvPr/>
        </p:nvCxnSpPr>
        <p:spPr>
          <a:xfrm>
            <a:off x="0" y="3948321"/>
            <a:ext cx="12192000" cy="0"/>
          </a:xfrm>
          <a:prstGeom prst="line">
            <a:avLst/>
          </a:prstGeom>
          <a:ln w="152400">
            <a:gradFill flip="none" rotWithShape="1">
              <a:gsLst>
                <a:gs pos="0">
                  <a:srgbClr val="041680"/>
                </a:gs>
                <a:gs pos="32000">
                  <a:srgbClr val="0F64BE"/>
                </a:gs>
                <a:gs pos="59000">
                  <a:srgbClr val="036A28"/>
                </a:gs>
                <a:gs pos="77000">
                  <a:srgbClr val="FFCC0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8DCC7860-ED9F-7440-7AE7-866039C3EB01}"/>
              </a:ext>
            </a:extLst>
          </p:cNvPr>
          <p:cNvSpPr/>
          <p:nvPr/>
        </p:nvSpPr>
        <p:spPr>
          <a:xfrm>
            <a:off x="1760561" y="3480887"/>
            <a:ext cx="934869" cy="934869"/>
          </a:xfrm>
          <a:prstGeom prst="ellipse">
            <a:avLst/>
          </a:prstGeom>
          <a:solidFill>
            <a:schemeClr val="bg1"/>
          </a:solidFill>
          <a:ln w="31750">
            <a:solidFill>
              <a:srgbClr val="0416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a:solidFill>
                  <a:srgbClr val="041680"/>
                </a:solidFill>
              </a:rPr>
              <a:t>1</a:t>
            </a:r>
          </a:p>
        </p:txBody>
      </p:sp>
      <p:sp>
        <p:nvSpPr>
          <p:cNvPr id="11" name="Oval 10">
            <a:extLst>
              <a:ext uri="{FF2B5EF4-FFF2-40B4-BE49-F238E27FC236}">
                <a16:creationId xmlns:a16="http://schemas.microsoft.com/office/drawing/2014/main" id="{6E8BDCCF-241E-D95E-478F-5899976248AF}"/>
              </a:ext>
            </a:extLst>
          </p:cNvPr>
          <p:cNvSpPr/>
          <p:nvPr/>
        </p:nvSpPr>
        <p:spPr>
          <a:xfrm>
            <a:off x="4353636" y="3480887"/>
            <a:ext cx="934869" cy="934869"/>
          </a:xfrm>
          <a:prstGeom prst="ellipse">
            <a:avLst/>
          </a:prstGeom>
          <a:solidFill>
            <a:schemeClr val="bg1"/>
          </a:solidFill>
          <a:ln w="31750">
            <a:solidFill>
              <a:srgbClr val="0F64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a:solidFill>
                  <a:srgbClr val="0F64BE"/>
                </a:solidFill>
              </a:rPr>
              <a:t>2</a:t>
            </a:r>
          </a:p>
        </p:txBody>
      </p:sp>
      <p:sp>
        <p:nvSpPr>
          <p:cNvPr id="12" name="Oval 11">
            <a:extLst>
              <a:ext uri="{FF2B5EF4-FFF2-40B4-BE49-F238E27FC236}">
                <a16:creationId xmlns:a16="http://schemas.microsoft.com/office/drawing/2014/main" id="{8C8F09BE-BEB5-DBF3-4821-5ACE99FCBB4F}"/>
              </a:ext>
            </a:extLst>
          </p:cNvPr>
          <p:cNvSpPr/>
          <p:nvPr/>
        </p:nvSpPr>
        <p:spPr>
          <a:xfrm>
            <a:off x="6946711" y="3480887"/>
            <a:ext cx="934869" cy="934869"/>
          </a:xfrm>
          <a:prstGeom prst="ellipse">
            <a:avLst/>
          </a:prstGeom>
          <a:solidFill>
            <a:schemeClr val="bg1"/>
          </a:solidFill>
          <a:ln w="31750">
            <a:solidFill>
              <a:srgbClr val="036A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a:solidFill>
                  <a:srgbClr val="036A28"/>
                </a:solidFill>
              </a:rPr>
              <a:t>3</a:t>
            </a:r>
          </a:p>
        </p:txBody>
      </p:sp>
      <p:sp>
        <p:nvSpPr>
          <p:cNvPr id="13" name="Oval 12">
            <a:extLst>
              <a:ext uri="{FF2B5EF4-FFF2-40B4-BE49-F238E27FC236}">
                <a16:creationId xmlns:a16="http://schemas.microsoft.com/office/drawing/2014/main" id="{2F6D9EB0-10BE-E2AC-9349-BD197A49BCC2}"/>
              </a:ext>
            </a:extLst>
          </p:cNvPr>
          <p:cNvSpPr/>
          <p:nvPr/>
        </p:nvSpPr>
        <p:spPr>
          <a:xfrm>
            <a:off x="9539785" y="3480887"/>
            <a:ext cx="934869" cy="934869"/>
          </a:xfrm>
          <a:prstGeom prst="ellipse">
            <a:avLst/>
          </a:prstGeom>
          <a:solidFill>
            <a:schemeClr val="bg1"/>
          </a:solidFill>
          <a:ln w="31750">
            <a:solidFill>
              <a:srgbClr val="FFCC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a:solidFill>
                  <a:schemeClr val="accent3">
                    <a:lumMod val="75000"/>
                  </a:schemeClr>
                </a:solidFill>
              </a:rPr>
              <a:t>4</a:t>
            </a:r>
          </a:p>
        </p:txBody>
      </p:sp>
      <p:sp>
        <p:nvSpPr>
          <p:cNvPr id="15" name="Rectangle 14">
            <a:extLst>
              <a:ext uri="{FF2B5EF4-FFF2-40B4-BE49-F238E27FC236}">
                <a16:creationId xmlns:a16="http://schemas.microsoft.com/office/drawing/2014/main" id="{634172C6-C780-F1B0-8E60-0A0D57CDC240}"/>
              </a:ext>
            </a:extLst>
          </p:cNvPr>
          <p:cNvSpPr/>
          <p:nvPr/>
        </p:nvSpPr>
        <p:spPr>
          <a:xfrm>
            <a:off x="2763670" y="4729893"/>
            <a:ext cx="4114800" cy="1626444"/>
          </a:xfrm>
          <a:prstGeom prst="rect">
            <a:avLst/>
          </a:prstGeom>
          <a:solidFill>
            <a:srgbClr val="0F64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cs typeface="Arial"/>
              </a:rPr>
              <a:t>Convergence on </a:t>
            </a:r>
            <a:r>
              <a:rPr lang="en-GB" sz="1600" b="1">
                <a:cs typeface="Arial"/>
              </a:rPr>
              <a:t>principles in regulation, legislation, and standards for digital technologies</a:t>
            </a:r>
            <a:r>
              <a:rPr lang="en-GB" sz="1600">
                <a:cs typeface="Arial"/>
              </a:rPr>
              <a:t> and new joint major policy initiatives between the EU and the Indo-Pacific region </a:t>
            </a:r>
            <a:endParaRPr lang="en-US" sz="1600">
              <a:cs typeface="Arial"/>
            </a:endParaRPr>
          </a:p>
        </p:txBody>
      </p:sp>
      <p:sp>
        <p:nvSpPr>
          <p:cNvPr id="16" name="Rectangle 15">
            <a:extLst>
              <a:ext uri="{FF2B5EF4-FFF2-40B4-BE49-F238E27FC236}">
                <a16:creationId xmlns:a16="http://schemas.microsoft.com/office/drawing/2014/main" id="{16FA9870-5B98-5100-2B52-1DB783431457}"/>
              </a:ext>
            </a:extLst>
          </p:cNvPr>
          <p:cNvSpPr/>
          <p:nvPr/>
        </p:nvSpPr>
        <p:spPr>
          <a:xfrm>
            <a:off x="938284" y="1738248"/>
            <a:ext cx="2797791" cy="1399505"/>
          </a:xfrm>
          <a:prstGeom prst="rect">
            <a:avLst/>
          </a:prstGeom>
          <a:solidFill>
            <a:srgbClr val="041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cs typeface="Arial"/>
              </a:rPr>
              <a:t>Harmonized research and innovation</a:t>
            </a:r>
            <a:r>
              <a:rPr lang="en-GB" sz="1600">
                <a:cs typeface="Arial"/>
              </a:rPr>
              <a:t> funding programs and joint calls</a:t>
            </a:r>
            <a:endParaRPr lang="en-US" sz="1600">
              <a:cs typeface="Arial"/>
            </a:endParaRPr>
          </a:p>
        </p:txBody>
      </p:sp>
      <p:sp>
        <p:nvSpPr>
          <p:cNvPr id="17" name="Rectangle 16">
            <a:extLst>
              <a:ext uri="{FF2B5EF4-FFF2-40B4-BE49-F238E27FC236}">
                <a16:creationId xmlns:a16="http://schemas.microsoft.com/office/drawing/2014/main" id="{D13F098E-AACE-0363-30A3-F306E321CE09}"/>
              </a:ext>
            </a:extLst>
          </p:cNvPr>
          <p:cNvSpPr/>
          <p:nvPr/>
        </p:nvSpPr>
        <p:spPr>
          <a:xfrm>
            <a:off x="6015249" y="1690688"/>
            <a:ext cx="2797791" cy="1399505"/>
          </a:xfrm>
          <a:prstGeom prst="rect">
            <a:avLst/>
          </a:prstGeom>
          <a:solidFill>
            <a:srgbClr val="036A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ea typeface="+mn-lt"/>
                <a:cs typeface="+mn-lt"/>
              </a:rPr>
              <a:t>Reduction of barriers</a:t>
            </a:r>
            <a:r>
              <a:rPr lang="en-US" sz="1600">
                <a:ea typeface="+mn-lt"/>
                <a:cs typeface="+mn-lt"/>
              </a:rPr>
              <a:t> for trade and commercialization of new digital technologies </a:t>
            </a:r>
            <a:endParaRPr lang="en-CH" sz="1600">
              <a:cs typeface="Arial"/>
            </a:endParaRPr>
          </a:p>
        </p:txBody>
      </p:sp>
      <p:sp>
        <p:nvSpPr>
          <p:cNvPr id="18" name="Rectangle 17">
            <a:extLst>
              <a:ext uri="{FF2B5EF4-FFF2-40B4-BE49-F238E27FC236}">
                <a16:creationId xmlns:a16="http://schemas.microsoft.com/office/drawing/2014/main" id="{0AA2CE50-99CA-63A5-0187-6F3DDFAB9CBB}"/>
              </a:ext>
            </a:extLst>
          </p:cNvPr>
          <p:cNvSpPr/>
          <p:nvPr/>
        </p:nvSpPr>
        <p:spPr>
          <a:xfrm>
            <a:off x="8813040" y="4729893"/>
            <a:ext cx="2431223" cy="1626449"/>
          </a:xfrm>
          <a:prstGeom prst="rect">
            <a:avLst/>
          </a:prstGeom>
          <a:solidFill>
            <a:srgbClr val="FFCC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lumMod val="90000"/>
                    <a:lumOff val="10000"/>
                  </a:schemeClr>
                </a:solidFill>
                <a:ea typeface="+mn-lt"/>
                <a:cs typeface="+mn-lt"/>
              </a:rPr>
              <a:t>Long-term collaborations in the field of digital technologies</a:t>
            </a:r>
            <a:r>
              <a:rPr lang="en-US" sz="1600">
                <a:solidFill>
                  <a:schemeClr val="tx1">
                    <a:lumMod val="90000"/>
                    <a:lumOff val="10000"/>
                  </a:schemeClr>
                </a:solidFill>
                <a:ea typeface="+mn-lt"/>
                <a:cs typeface="+mn-lt"/>
              </a:rPr>
              <a:t> and their applications</a:t>
            </a:r>
            <a:endParaRPr lang="en-CH" sz="1600">
              <a:solidFill>
                <a:schemeClr val="tx1">
                  <a:lumMod val="90000"/>
                  <a:lumOff val="10000"/>
                </a:schemeClr>
              </a:solidFill>
            </a:endParaRPr>
          </a:p>
        </p:txBody>
      </p:sp>
    </p:spTree>
    <p:extLst>
      <p:ext uri="{BB962C8B-B14F-4D97-AF65-F5344CB8AC3E}">
        <p14:creationId xmlns:p14="http://schemas.microsoft.com/office/powerpoint/2010/main" val="2314785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A2BF0-D115-A0A9-EAC4-521050A787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78B5B8-E284-FF05-91E3-2B349E7B8B5C}"/>
              </a:ext>
            </a:extLst>
          </p:cNvPr>
          <p:cNvSpPr>
            <a:spLocks noGrp="1"/>
          </p:cNvSpPr>
          <p:nvPr>
            <p:ph type="title"/>
          </p:nvPr>
        </p:nvSpPr>
        <p:spPr/>
        <p:txBody>
          <a:bodyPr/>
          <a:lstStyle/>
          <a:p>
            <a:r>
              <a:rPr lang="en-GB">
                <a:ea typeface="Lato"/>
                <a:cs typeface="Lato"/>
              </a:rPr>
              <a:t>Virtual fairs</a:t>
            </a:r>
            <a:endParaRPr lang="en-GB"/>
          </a:p>
        </p:txBody>
      </p:sp>
      <p:sp>
        <p:nvSpPr>
          <p:cNvPr id="3" name="Content Placeholder 2">
            <a:extLst>
              <a:ext uri="{FF2B5EF4-FFF2-40B4-BE49-F238E27FC236}">
                <a16:creationId xmlns:a16="http://schemas.microsoft.com/office/drawing/2014/main" id="{B1FC4043-F922-FBD3-DDEB-BB1E09F7FAFA}"/>
              </a:ext>
            </a:extLst>
          </p:cNvPr>
          <p:cNvSpPr>
            <a:spLocks noGrp="1"/>
          </p:cNvSpPr>
          <p:nvPr>
            <p:ph idx="1"/>
          </p:nvPr>
        </p:nvSpPr>
        <p:spPr>
          <a:xfrm>
            <a:off x="837181" y="1497285"/>
            <a:ext cx="10404471" cy="4327772"/>
          </a:xfrm>
        </p:spPr>
        <p:txBody>
          <a:bodyPr vert="horz" lIns="91440" tIns="45720" rIns="91440" bIns="45720" rtlCol="0" anchor="t">
            <a:normAutofit fontScale="92500" lnSpcReduction="20000"/>
          </a:bodyPr>
          <a:lstStyle/>
          <a:p>
            <a:pPr>
              <a:buNone/>
            </a:pPr>
            <a:r>
              <a:rPr lang="en-US" sz="1700">
                <a:solidFill>
                  <a:srgbClr val="0C0C0C"/>
                </a:solidFill>
                <a:ea typeface="+mn-lt"/>
                <a:cs typeface="+mn-lt"/>
              </a:rPr>
              <a:t>The virtual fair and marketing support is offered to selected </a:t>
            </a:r>
            <a:r>
              <a:rPr lang="en-US" sz="1700" err="1">
                <a:solidFill>
                  <a:srgbClr val="0C0C0C"/>
                </a:solidFill>
                <a:ea typeface="+mn-lt"/>
                <a:cs typeface="+mn-lt"/>
              </a:rPr>
              <a:t>organisations</a:t>
            </a:r>
            <a:r>
              <a:rPr lang="en-US" sz="1700">
                <a:solidFill>
                  <a:srgbClr val="0C0C0C"/>
                </a:solidFill>
                <a:ea typeface="+mn-lt"/>
                <a:cs typeface="+mn-lt"/>
              </a:rPr>
              <a:t> by INPACE Hub, as part of European Indo-Pacific Digital Partnerships.</a:t>
            </a:r>
            <a:br>
              <a:rPr lang="en-US" sz="1700">
                <a:ea typeface="+mn-lt"/>
                <a:cs typeface="+mn-lt"/>
              </a:rPr>
            </a:br>
            <a:endParaRPr lang="en-US" sz="1700">
              <a:solidFill>
                <a:srgbClr val="0C0C0C"/>
              </a:solidFill>
              <a:ea typeface="+mn-lt"/>
              <a:cs typeface="+mn-lt"/>
            </a:endParaRPr>
          </a:p>
          <a:p>
            <a:pPr>
              <a:buNone/>
            </a:pPr>
            <a:r>
              <a:rPr lang="en-US" sz="1700" b="1">
                <a:solidFill>
                  <a:srgbClr val="111111"/>
                </a:solidFill>
                <a:ea typeface="+mn-lt"/>
                <a:cs typeface="+mn-lt"/>
              </a:rPr>
              <a:t>Requirements:</a:t>
            </a:r>
            <a:endParaRPr lang="en-GB" sz="1700">
              <a:cs typeface="Arial"/>
            </a:endParaRPr>
          </a:p>
          <a:p>
            <a:pPr>
              <a:buChar char="•"/>
            </a:pPr>
            <a:r>
              <a:rPr lang="en-US" sz="1700" b="1">
                <a:solidFill>
                  <a:srgbClr val="111111"/>
                </a:solidFill>
                <a:ea typeface="+mn-lt"/>
                <a:cs typeface="+mn-lt"/>
              </a:rPr>
              <a:t>Locations:</a:t>
            </a:r>
            <a:r>
              <a:rPr lang="en-US" sz="1700">
                <a:solidFill>
                  <a:srgbClr val="111111"/>
                </a:solidFill>
                <a:ea typeface="+mn-lt"/>
                <a:cs typeface="+mn-lt"/>
              </a:rPr>
              <a:t> </a:t>
            </a:r>
            <a:r>
              <a:rPr lang="en-US" sz="1700" err="1">
                <a:solidFill>
                  <a:srgbClr val="111111"/>
                </a:solidFill>
                <a:ea typeface="+mn-lt"/>
                <a:cs typeface="+mn-lt"/>
              </a:rPr>
              <a:t>organisations</a:t>
            </a:r>
            <a:r>
              <a:rPr lang="en-US" sz="1700">
                <a:solidFill>
                  <a:srgbClr val="111111"/>
                </a:solidFill>
                <a:ea typeface="+mn-lt"/>
                <a:cs typeface="+mn-lt"/>
              </a:rPr>
              <a:t> registered in Europe, India, Japan, ROK, Singapore</a:t>
            </a:r>
            <a:endParaRPr lang="en-GB" sz="1700">
              <a:cs typeface="Arial"/>
            </a:endParaRPr>
          </a:p>
          <a:p>
            <a:pPr>
              <a:buChar char="•"/>
            </a:pPr>
            <a:r>
              <a:rPr lang="en-US" sz="1700" b="1">
                <a:solidFill>
                  <a:srgbClr val="111111"/>
                </a:solidFill>
                <a:ea typeface="+mn-lt"/>
                <a:cs typeface="+mn-lt"/>
              </a:rPr>
              <a:t>Focus of technologies/products: </a:t>
            </a:r>
            <a:r>
              <a:rPr lang="en-US" sz="1700">
                <a:solidFill>
                  <a:srgbClr val="111111"/>
                </a:solidFill>
                <a:ea typeface="+mn-lt"/>
                <a:cs typeface="+mn-lt"/>
              </a:rPr>
              <a:t>in line with the focus areas above</a:t>
            </a:r>
            <a:endParaRPr lang="en-GB" sz="1700">
              <a:cs typeface="Arial"/>
            </a:endParaRPr>
          </a:p>
          <a:p>
            <a:pPr>
              <a:buChar char="•"/>
            </a:pPr>
            <a:r>
              <a:rPr lang="en-US" sz="1700" b="1">
                <a:solidFill>
                  <a:srgbClr val="111111"/>
                </a:solidFill>
                <a:ea typeface="+mn-lt"/>
                <a:cs typeface="+mn-lt"/>
              </a:rPr>
              <a:t>Technology readiness:</a:t>
            </a:r>
            <a:r>
              <a:rPr lang="en-US" sz="1700">
                <a:solidFill>
                  <a:srgbClr val="111111"/>
                </a:solidFill>
                <a:ea typeface="+mn-lt"/>
                <a:cs typeface="+mn-lt"/>
              </a:rPr>
              <a:t> TRL 8 or above (market-ready or near-market solutions)</a:t>
            </a:r>
            <a:endParaRPr lang="en-US" sz="1700">
              <a:solidFill>
                <a:srgbClr val="111111"/>
              </a:solidFill>
              <a:cs typeface="Arial"/>
            </a:endParaRPr>
          </a:p>
          <a:p>
            <a:pPr>
              <a:buChar char="•"/>
            </a:pPr>
            <a:r>
              <a:rPr lang="en-US" sz="1700" b="1">
                <a:solidFill>
                  <a:srgbClr val="111111"/>
                </a:solidFill>
                <a:ea typeface="+mn-lt"/>
                <a:cs typeface="+mn-lt"/>
              </a:rPr>
              <a:t>Feedback: </a:t>
            </a:r>
            <a:r>
              <a:rPr lang="en-US" sz="1700">
                <a:solidFill>
                  <a:srgbClr val="111111"/>
                </a:solidFill>
                <a:ea typeface="+mn-lt"/>
                <a:cs typeface="+mn-lt"/>
              </a:rPr>
              <a:t>provide to our team brief feedback about your experience</a:t>
            </a:r>
            <a:br>
              <a:rPr lang="en-US" sz="1700"/>
            </a:br>
            <a:endParaRPr lang="en-US" sz="1700">
              <a:cs typeface="Arial"/>
            </a:endParaRPr>
          </a:p>
          <a:p>
            <a:pPr>
              <a:buNone/>
            </a:pPr>
            <a:r>
              <a:rPr lang="en-US" sz="1700">
                <a:solidFill>
                  <a:srgbClr val="111111"/>
                </a:solidFill>
                <a:ea typeface="+mn-lt"/>
                <a:cs typeface="+mn-lt"/>
              </a:rPr>
              <a:t>Transform your market presence with a virtual stand that operates 24/7, reaching your Indo-Pacific and European prospects, potential partners, and investors. </a:t>
            </a:r>
            <a:endParaRPr lang="en-US" sz="1700">
              <a:solidFill>
                <a:srgbClr val="111111"/>
              </a:solidFill>
              <a:cs typeface="Arial"/>
            </a:endParaRPr>
          </a:p>
          <a:p>
            <a:pPr>
              <a:buNone/>
            </a:pPr>
            <a:endParaRPr lang="en-US" sz="1700">
              <a:solidFill>
                <a:srgbClr val="111111"/>
              </a:solidFill>
              <a:cs typeface="Arial"/>
            </a:endParaRPr>
          </a:p>
          <a:p>
            <a:pPr>
              <a:buNone/>
            </a:pPr>
            <a:r>
              <a:rPr lang="en-US" sz="1700" b="1">
                <a:solidFill>
                  <a:srgbClr val="111111"/>
                </a:solidFill>
                <a:cs typeface="Arial"/>
              </a:rPr>
              <a:t>Ready to showcase your innovation to European and Indo-Pacific markets?</a:t>
            </a:r>
            <a:r>
              <a:rPr lang="en-US" sz="1700" i="1">
                <a:solidFill>
                  <a:srgbClr val="111111"/>
                </a:solidFill>
                <a:cs typeface="Arial"/>
              </a:rPr>
              <a:t> </a:t>
            </a:r>
            <a:endParaRPr lang="en-US" sz="1700">
              <a:cs typeface="Arial"/>
            </a:endParaRPr>
          </a:p>
          <a:p>
            <a:pPr>
              <a:buNone/>
            </a:pPr>
            <a:r>
              <a:rPr lang="en-US" sz="1700" i="1">
                <a:solidFill>
                  <a:srgbClr val="111111"/>
                </a:solidFill>
                <a:cs typeface="Arial"/>
              </a:rPr>
              <a:t>Contact us: </a:t>
            </a:r>
            <a:r>
              <a:rPr lang="en-US" sz="1700" i="1">
                <a:solidFill>
                  <a:srgbClr val="111111"/>
                </a:solidFill>
                <a:cs typeface="Arial"/>
                <a:hlinkClick r:id="rId2"/>
              </a:rPr>
              <a:t>eselcuk@enrich-global.eu</a:t>
            </a:r>
            <a:r>
              <a:rPr lang="en-US" sz="1700" i="1">
                <a:solidFill>
                  <a:srgbClr val="111111"/>
                </a:solidFill>
                <a:cs typeface="Arial"/>
              </a:rPr>
              <a:t> and </a:t>
            </a:r>
            <a:r>
              <a:rPr lang="en-US" sz="1700" i="1">
                <a:solidFill>
                  <a:srgbClr val="1E448A"/>
                </a:solidFill>
                <a:cs typeface="Arial"/>
                <a:hlinkClick r:id="rId3"/>
              </a:rPr>
              <a:t>info@inpacehub.eu</a:t>
            </a:r>
            <a:endParaRPr lang="en-US" sz="1700"/>
          </a:p>
          <a:p>
            <a:pPr marL="0" indent="0">
              <a:lnSpc>
                <a:spcPct val="80000"/>
              </a:lnSpc>
              <a:buNone/>
            </a:pPr>
            <a:br>
              <a:rPr lang="en-US"/>
            </a:br>
            <a:endParaRPr lang="en-US"/>
          </a:p>
          <a:p>
            <a:pPr marL="0" indent="0">
              <a:buNone/>
            </a:pPr>
            <a:endParaRPr lang="en-GB" sz="1800">
              <a:cs typeface="Arial"/>
            </a:endParaRPr>
          </a:p>
        </p:txBody>
      </p:sp>
      <p:sp>
        <p:nvSpPr>
          <p:cNvPr id="4" name="Footer Placeholder 3">
            <a:extLst>
              <a:ext uri="{FF2B5EF4-FFF2-40B4-BE49-F238E27FC236}">
                <a16:creationId xmlns:a16="http://schemas.microsoft.com/office/drawing/2014/main" id="{5D95CB33-4903-F268-8BC2-E8B1BE4C7B01}"/>
              </a:ext>
            </a:extLst>
          </p:cNvPr>
          <p:cNvSpPr>
            <a:spLocks noGrp="1"/>
          </p:cNvSpPr>
          <p:nvPr>
            <p:ph type="ftr" sz="quarter" idx="11"/>
          </p:nvPr>
        </p:nvSpPr>
        <p:spPr/>
        <p:txBody>
          <a:bodyPr/>
          <a:lstStyle/>
          <a:p>
            <a:r>
              <a:rPr lang="en-GB"/>
              <a:t>©INPACE 2024-2027</a:t>
            </a:r>
            <a:endParaRPr lang="en-CH"/>
          </a:p>
        </p:txBody>
      </p:sp>
      <p:sp>
        <p:nvSpPr>
          <p:cNvPr id="5" name="Slide Number Placeholder 4">
            <a:extLst>
              <a:ext uri="{FF2B5EF4-FFF2-40B4-BE49-F238E27FC236}">
                <a16:creationId xmlns:a16="http://schemas.microsoft.com/office/drawing/2014/main" id="{F44A58F1-3231-360A-77CF-771FEC413D2D}"/>
              </a:ext>
            </a:extLst>
          </p:cNvPr>
          <p:cNvSpPr>
            <a:spLocks noGrp="1"/>
          </p:cNvSpPr>
          <p:nvPr>
            <p:ph type="sldNum" sz="quarter" idx="12"/>
          </p:nvPr>
        </p:nvSpPr>
        <p:spPr/>
        <p:txBody>
          <a:bodyPr/>
          <a:lstStyle/>
          <a:p>
            <a:fld id="{8782BFEE-EB8F-DB48-8DE7-FAD35D4F1A54}" type="slidenum">
              <a:rPr lang="en-CH" smtClean="0"/>
              <a:pPr/>
              <a:t>12</a:t>
            </a:fld>
            <a:endParaRPr lang="en-CH"/>
          </a:p>
        </p:txBody>
      </p:sp>
    </p:spTree>
    <p:extLst>
      <p:ext uri="{BB962C8B-B14F-4D97-AF65-F5344CB8AC3E}">
        <p14:creationId xmlns:p14="http://schemas.microsoft.com/office/powerpoint/2010/main" val="4161387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64031-D2D5-E2E3-9BFE-F02F1F851A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C9A10-0BA5-FB65-6CD7-33089F31EF3E}"/>
              </a:ext>
            </a:extLst>
          </p:cNvPr>
          <p:cNvSpPr>
            <a:spLocks noGrp="1"/>
          </p:cNvSpPr>
          <p:nvPr>
            <p:ph type="title"/>
          </p:nvPr>
        </p:nvSpPr>
        <p:spPr/>
        <p:txBody>
          <a:bodyPr/>
          <a:lstStyle/>
          <a:p>
            <a:r>
              <a:rPr lang="en-GB">
                <a:ea typeface="Lato"/>
                <a:cs typeface="Lato"/>
              </a:rPr>
              <a:t>Virtual fairs</a:t>
            </a:r>
            <a:endParaRPr lang="en-GB"/>
          </a:p>
        </p:txBody>
      </p:sp>
      <p:sp>
        <p:nvSpPr>
          <p:cNvPr id="3" name="Content Placeholder 2">
            <a:extLst>
              <a:ext uri="{FF2B5EF4-FFF2-40B4-BE49-F238E27FC236}">
                <a16:creationId xmlns:a16="http://schemas.microsoft.com/office/drawing/2014/main" id="{D79BC15B-C70F-56E3-E5FF-17D694F48E87}"/>
              </a:ext>
            </a:extLst>
          </p:cNvPr>
          <p:cNvSpPr>
            <a:spLocks noGrp="1"/>
          </p:cNvSpPr>
          <p:nvPr>
            <p:ph idx="1"/>
          </p:nvPr>
        </p:nvSpPr>
        <p:spPr>
          <a:xfrm>
            <a:off x="837181" y="1497285"/>
            <a:ext cx="10404471" cy="4327772"/>
          </a:xfrm>
        </p:spPr>
        <p:txBody>
          <a:bodyPr vert="horz" lIns="91440" tIns="45720" rIns="91440" bIns="45720" rtlCol="0" anchor="t">
            <a:normAutofit/>
          </a:bodyPr>
          <a:lstStyle/>
          <a:p>
            <a:pPr marL="0" indent="0">
              <a:lnSpc>
                <a:spcPct val="80000"/>
              </a:lnSpc>
              <a:buNone/>
            </a:pPr>
            <a:r>
              <a:rPr lang="en-GB" sz="1600">
                <a:solidFill>
                  <a:srgbClr val="0C0C0C"/>
                </a:solidFill>
                <a:ea typeface="+mn-lt"/>
                <a:cs typeface="+mn-lt"/>
              </a:rPr>
              <a:t>INPACE Virtual Fair is designed to connect mature European and Indo-Pacific innovations (technologies and products) through an immersive 3D environment.</a:t>
            </a:r>
            <a:br>
              <a:rPr lang="en-US" sz="1600"/>
            </a:br>
            <a:endParaRPr lang="en-US" sz="1600">
              <a:cs typeface="Arial" panose="020B0604020202020204"/>
            </a:endParaRPr>
          </a:p>
          <a:p>
            <a:pPr>
              <a:buFont typeface="Arial"/>
              <a:buChar char="•"/>
            </a:pPr>
            <a:endParaRPr lang="en-GB" sz="1800">
              <a:cs typeface="Arial"/>
            </a:endParaRPr>
          </a:p>
        </p:txBody>
      </p:sp>
      <p:sp>
        <p:nvSpPr>
          <p:cNvPr id="4" name="Footer Placeholder 3">
            <a:extLst>
              <a:ext uri="{FF2B5EF4-FFF2-40B4-BE49-F238E27FC236}">
                <a16:creationId xmlns:a16="http://schemas.microsoft.com/office/drawing/2014/main" id="{F8DAC7F9-D6EB-3A6B-BEF2-1D29901CED22}"/>
              </a:ext>
            </a:extLst>
          </p:cNvPr>
          <p:cNvSpPr>
            <a:spLocks noGrp="1"/>
          </p:cNvSpPr>
          <p:nvPr>
            <p:ph type="ftr" sz="quarter" idx="11"/>
          </p:nvPr>
        </p:nvSpPr>
        <p:spPr/>
        <p:txBody>
          <a:bodyPr/>
          <a:lstStyle/>
          <a:p>
            <a:r>
              <a:rPr lang="en-GB"/>
              <a:t>©INPACE 2024-2027</a:t>
            </a:r>
            <a:endParaRPr lang="en-CH"/>
          </a:p>
        </p:txBody>
      </p:sp>
      <p:sp>
        <p:nvSpPr>
          <p:cNvPr id="5" name="Slide Number Placeholder 4">
            <a:extLst>
              <a:ext uri="{FF2B5EF4-FFF2-40B4-BE49-F238E27FC236}">
                <a16:creationId xmlns:a16="http://schemas.microsoft.com/office/drawing/2014/main" id="{DC345875-80C0-25EE-C137-792B5EC5D7D7}"/>
              </a:ext>
            </a:extLst>
          </p:cNvPr>
          <p:cNvSpPr>
            <a:spLocks noGrp="1"/>
          </p:cNvSpPr>
          <p:nvPr>
            <p:ph type="sldNum" sz="quarter" idx="12"/>
          </p:nvPr>
        </p:nvSpPr>
        <p:spPr/>
        <p:txBody>
          <a:bodyPr/>
          <a:lstStyle/>
          <a:p>
            <a:fld id="{8782BFEE-EB8F-DB48-8DE7-FAD35D4F1A54}" type="slidenum">
              <a:rPr lang="en-CH" smtClean="0"/>
              <a:pPr/>
              <a:t>13</a:t>
            </a:fld>
            <a:endParaRPr lang="en-CH"/>
          </a:p>
        </p:txBody>
      </p:sp>
      <p:pic>
        <p:nvPicPr>
          <p:cNvPr id="6" name="Picture 5" descr="A screenshot of a video game&#10;&#10;AI-generated content may be incorrect.">
            <a:extLst>
              <a:ext uri="{FF2B5EF4-FFF2-40B4-BE49-F238E27FC236}">
                <a16:creationId xmlns:a16="http://schemas.microsoft.com/office/drawing/2014/main" id="{18145E41-53CE-8E54-AA20-5FDA905B8FAC}"/>
              </a:ext>
            </a:extLst>
          </p:cNvPr>
          <p:cNvPicPr>
            <a:picLocks noChangeAspect="1"/>
          </p:cNvPicPr>
          <p:nvPr/>
        </p:nvPicPr>
        <p:blipFill>
          <a:blip r:embed="rId2"/>
          <a:stretch>
            <a:fillRect/>
          </a:stretch>
        </p:blipFill>
        <p:spPr>
          <a:xfrm>
            <a:off x="834380" y="3757173"/>
            <a:ext cx="4371140" cy="2473980"/>
          </a:xfrm>
          <a:prstGeom prst="rect">
            <a:avLst/>
          </a:prstGeom>
        </p:spPr>
      </p:pic>
      <p:pic>
        <p:nvPicPr>
          <p:cNvPr id="7" name="Picture 6" descr="A screenshot of a video game&#10;&#10;AI-generated content may be incorrect.">
            <a:extLst>
              <a:ext uri="{FF2B5EF4-FFF2-40B4-BE49-F238E27FC236}">
                <a16:creationId xmlns:a16="http://schemas.microsoft.com/office/drawing/2014/main" id="{EB680383-D1F8-C720-0C17-CA9BB766B4DD}"/>
              </a:ext>
            </a:extLst>
          </p:cNvPr>
          <p:cNvPicPr>
            <a:picLocks noChangeAspect="1"/>
          </p:cNvPicPr>
          <p:nvPr/>
        </p:nvPicPr>
        <p:blipFill>
          <a:blip r:embed="rId3"/>
          <a:stretch>
            <a:fillRect/>
          </a:stretch>
        </p:blipFill>
        <p:spPr>
          <a:xfrm>
            <a:off x="5607027" y="3752454"/>
            <a:ext cx="5099574" cy="2486951"/>
          </a:xfrm>
          <a:prstGeom prst="rect">
            <a:avLst/>
          </a:prstGeom>
        </p:spPr>
      </p:pic>
      <p:sp>
        <p:nvSpPr>
          <p:cNvPr id="8" name="TextBox 7">
            <a:extLst>
              <a:ext uri="{FF2B5EF4-FFF2-40B4-BE49-F238E27FC236}">
                <a16:creationId xmlns:a16="http://schemas.microsoft.com/office/drawing/2014/main" id="{ABC7D270-175F-0AF6-B9A5-8D0A65187684}"/>
              </a:ext>
            </a:extLst>
          </p:cNvPr>
          <p:cNvSpPr txBox="1"/>
          <p:nvPr/>
        </p:nvSpPr>
        <p:spPr>
          <a:xfrm>
            <a:off x="837756" y="2121242"/>
            <a:ext cx="4722768" cy="1846659"/>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GB" sz="1600" b="1">
                <a:solidFill>
                  <a:srgbClr val="111111"/>
                </a:solidFill>
                <a:cs typeface="Arial"/>
              </a:rPr>
              <a:t>Key focus areas: </a:t>
            </a:r>
            <a:endParaRPr lang="en-US" sz="1600">
              <a:cs typeface="Arial"/>
            </a:endParaRPr>
          </a:p>
          <a:p>
            <a:pPr marL="285750" indent="-285750">
              <a:buFont typeface="Arial"/>
              <a:buChar char="•"/>
            </a:pPr>
            <a:r>
              <a:rPr lang="en-GB" sz="1600">
                <a:solidFill>
                  <a:srgbClr val="111111"/>
                </a:solidFill>
                <a:cs typeface="Arial"/>
              </a:rPr>
              <a:t>Trustworthy AI</a:t>
            </a:r>
            <a:endParaRPr lang="en-GB" sz="1600">
              <a:cs typeface="Arial"/>
            </a:endParaRPr>
          </a:p>
          <a:p>
            <a:pPr marL="285750" indent="-285750">
              <a:buFont typeface="Arial"/>
              <a:buChar char="•"/>
            </a:pPr>
            <a:r>
              <a:rPr lang="en-GB" sz="1600">
                <a:solidFill>
                  <a:srgbClr val="111111"/>
                </a:solidFill>
                <a:cs typeface="Arial"/>
              </a:rPr>
              <a:t>Semiconductors &amp; advanced chip technologies</a:t>
            </a:r>
            <a:endParaRPr lang="en-GB" sz="1600">
              <a:cs typeface="Arial"/>
            </a:endParaRPr>
          </a:p>
          <a:p>
            <a:pPr marL="285750" indent="-285750">
              <a:buFont typeface="Arial"/>
              <a:buChar char="•"/>
            </a:pPr>
            <a:r>
              <a:rPr lang="en-GB" sz="1600">
                <a:solidFill>
                  <a:srgbClr val="111111"/>
                </a:solidFill>
                <a:cs typeface="Arial"/>
              </a:rPr>
              <a:t>Secure IoT &amp; infrastructure protection</a:t>
            </a:r>
            <a:endParaRPr lang="en-GB" sz="1600">
              <a:cs typeface="Arial"/>
            </a:endParaRPr>
          </a:p>
          <a:p>
            <a:pPr marL="285750" indent="-285750">
              <a:buFont typeface="Arial"/>
              <a:buChar char="•"/>
            </a:pPr>
            <a:r>
              <a:rPr lang="en-GB" sz="1600">
                <a:solidFill>
                  <a:srgbClr val="111111"/>
                </a:solidFill>
                <a:cs typeface="Arial"/>
              </a:rPr>
              <a:t>Digital identities &amp; trust systems</a:t>
            </a:r>
            <a:endParaRPr lang="en-GB" sz="1600">
              <a:cs typeface="Arial"/>
            </a:endParaRPr>
          </a:p>
          <a:p>
            <a:pPr marL="285750" indent="-285750">
              <a:buFont typeface="Arial"/>
              <a:buChar char="•"/>
            </a:pPr>
            <a:r>
              <a:rPr lang="en-GB" sz="1600">
                <a:solidFill>
                  <a:srgbClr val="111111"/>
                </a:solidFill>
                <a:cs typeface="Arial"/>
              </a:rPr>
              <a:t>6G networks &amp; communication infrastructure</a:t>
            </a:r>
            <a:endParaRPr lang="en-GB" sz="1600"/>
          </a:p>
          <a:p>
            <a:endParaRPr lang="en-GB">
              <a:cs typeface="Arial"/>
            </a:endParaRPr>
          </a:p>
        </p:txBody>
      </p:sp>
      <p:sp>
        <p:nvSpPr>
          <p:cNvPr id="9" name="TextBox 8">
            <a:extLst>
              <a:ext uri="{FF2B5EF4-FFF2-40B4-BE49-F238E27FC236}">
                <a16:creationId xmlns:a16="http://schemas.microsoft.com/office/drawing/2014/main" id="{CE5C9EA5-0D68-75D3-62E8-26A4ED030A58}"/>
              </a:ext>
            </a:extLst>
          </p:cNvPr>
          <p:cNvSpPr txBox="1"/>
          <p:nvPr/>
        </p:nvSpPr>
        <p:spPr>
          <a:xfrm>
            <a:off x="5794188" y="2203620"/>
            <a:ext cx="5073267"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111111"/>
                </a:solidFill>
                <a:cs typeface="Arial"/>
              </a:rPr>
              <a:t>What you receive </a:t>
            </a:r>
            <a:r>
              <a:rPr lang="en-GB" sz="1600" b="1" u="sng">
                <a:solidFill>
                  <a:srgbClr val="111111"/>
                </a:solidFill>
                <a:cs typeface="Arial"/>
              </a:rPr>
              <a:t>at no cost for you</a:t>
            </a:r>
            <a:r>
              <a:rPr lang="en-GB" sz="1600" b="1">
                <a:solidFill>
                  <a:srgbClr val="111111"/>
                </a:solidFill>
                <a:cs typeface="Arial"/>
              </a:rPr>
              <a:t>:</a:t>
            </a:r>
            <a:endParaRPr lang="en-US" sz="1600">
              <a:cs typeface="Arial"/>
            </a:endParaRPr>
          </a:p>
          <a:p>
            <a:pPr marL="285750" indent="-285750">
              <a:buFont typeface="Arial"/>
              <a:buChar char="•"/>
            </a:pPr>
            <a:r>
              <a:rPr lang="en-GB" sz="1600" b="1">
                <a:solidFill>
                  <a:srgbClr val="111111"/>
                </a:solidFill>
                <a:cs typeface="Arial"/>
              </a:rPr>
              <a:t>Professional 3D virtual booth </a:t>
            </a:r>
            <a:r>
              <a:rPr lang="en-GB" sz="1600">
                <a:solidFill>
                  <a:srgbClr val="111111"/>
                </a:solidFill>
                <a:cs typeface="Arial"/>
              </a:rPr>
              <a:t>on INPACE virtual expo </a:t>
            </a:r>
            <a:r>
              <a:rPr lang="en-GB" sz="1600" err="1">
                <a:solidFill>
                  <a:srgbClr val="111111"/>
                </a:solidFill>
                <a:cs typeface="Arial"/>
              </a:rPr>
              <a:t>center</a:t>
            </a:r>
            <a:endParaRPr lang="en-GB" sz="1600" err="1">
              <a:cs typeface="Arial"/>
            </a:endParaRPr>
          </a:p>
          <a:p>
            <a:pPr marL="285750" indent="-285750">
              <a:buFont typeface="Arial"/>
              <a:buChar char="•"/>
            </a:pPr>
            <a:r>
              <a:rPr lang="en-GB" sz="1600" b="1">
                <a:solidFill>
                  <a:srgbClr val="111111"/>
                </a:solidFill>
                <a:cs typeface="Arial"/>
              </a:rPr>
              <a:t>Marketing and PR support</a:t>
            </a:r>
            <a:endParaRPr lang="en-GB" sz="1600">
              <a:cs typeface="Arial"/>
            </a:endParaRPr>
          </a:p>
          <a:p>
            <a:pPr marL="285750" indent="-285750">
              <a:buFont typeface="Arial"/>
              <a:buChar char="•"/>
            </a:pPr>
            <a:r>
              <a:rPr lang="en-GB" sz="1600" b="1">
                <a:solidFill>
                  <a:srgbClr val="111111"/>
                </a:solidFill>
                <a:cs typeface="Arial"/>
              </a:rPr>
              <a:t>Six months of exposure</a:t>
            </a:r>
            <a:r>
              <a:rPr lang="en-GB" sz="1600">
                <a:solidFill>
                  <a:srgbClr val="111111"/>
                </a:solidFill>
                <a:cs typeface="Arial"/>
              </a:rPr>
              <a:t> with all costs covered by European funding</a:t>
            </a:r>
            <a:endParaRPr lang="en-GB" sz="1600">
              <a:cs typeface="Arial" panose="020B0604020202020204"/>
            </a:endParaRPr>
          </a:p>
          <a:p>
            <a:endParaRPr lang="en-GB">
              <a:cs typeface="Arial"/>
            </a:endParaRPr>
          </a:p>
        </p:txBody>
      </p:sp>
    </p:spTree>
    <p:extLst>
      <p:ext uri="{BB962C8B-B14F-4D97-AF65-F5344CB8AC3E}">
        <p14:creationId xmlns:p14="http://schemas.microsoft.com/office/powerpoint/2010/main" val="3077967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44D67-DFAB-C4DF-042D-8A753BF12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1C751-D718-55DA-B6DB-B7784497FE24}"/>
              </a:ext>
            </a:extLst>
          </p:cNvPr>
          <p:cNvSpPr>
            <a:spLocks noGrp="1"/>
          </p:cNvSpPr>
          <p:nvPr>
            <p:ph type="title"/>
          </p:nvPr>
        </p:nvSpPr>
        <p:spPr/>
        <p:txBody>
          <a:bodyPr/>
          <a:lstStyle/>
          <a:p>
            <a:r>
              <a:rPr lang="en-GB">
                <a:ea typeface="Lato"/>
                <a:cs typeface="Lato"/>
              </a:rPr>
              <a:t>1</a:t>
            </a:r>
            <a:r>
              <a:rPr lang="en-GB" baseline="30000">
                <a:ea typeface="Lato"/>
                <a:cs typeface="Lato"/>
              </a:rPr>
              <a:t>st</a:t>
            </a:r>
            <a:r>
              <a:rPr lang="en-GB">
                <a:ea typeface="Lato"/>
                <a:cs typeface="Lato"/>
              </a:rPr>
              <a:t> Virtual Fair Successfully Delivered!</a:t>
            </a:r>
            <a:endParaRPr lang="en-GB"/>
          </a:p>
        </p:txBody>
      </p:sp>
      <p:sp>
        <p:nvSpPr>
          <p:cNvPr id="4" name="Footer Placeholder 3">
            <a:extLst>
              <a:ext uri="{FF2B5EF4-FFF2-40B4-BE49-F238E27FC236}">
                <a16:creationId xmlns:a16="http://schemas.microsoft.com/office/drawing/2014/main" id="{09720112-7004-97ED-CF44-B943FDA87AE9}"/>
              </a:ext>
            </a:extLst>
          </p:cNvPr>
          <p:cNvSpPr>
            <a:spLocks noGrp="1"/>
          </p:cNvSpPr>
          <p:nvPr>
            <p:ph type="ftr" sz="quarter" idx="11"/>
          </p:nvPr>
        </p:nvSpPr>
        <p:spPr/>
        <p:txBody>
          <a:bodyPr/>
          <a:lstStyle/>
          <a:p>
            <a:r>
              <a:rPr lang="en-GB"/>
              <a:t>©INPACE 2024-2027</a:t>
            </a:r>
            <a:endParaRPr lang="en-CH"/>
          </a:p>
        </p:txBody>
      </p:sp>
      <p:sp>
        <p:nvSpPr>
          <p:cNvPr id="5" name="Slide Number Placeholder 4">
            <a:extLst>
              <a:ext uri="{FF2B5EF4-FFF2-40B4-BE49-F238E27FC236}">
                <a16:creationId xmlns:a16="http://schemas.microsoft.com/office/drawing/2014/main" id="{A9542339-4369-DB64-016F-FA545AAD1D8A}"/>
              </a:ext>
            </a:extLst>
          </p:cNvPr>
          <p:cNvSpPr>
            <a:spLocks noGrp="1"/>
          </p:cNvSpPr>
          <p:nvPr>
            <p:ph type="sldNum" sz="quarter" idx="12"/>
          </p:nvPr>
        </p:nvSpPr>
        <p:spPr>
          <a:xfrm>
            <a:off x="8896979" y="6356350"/>
            <a:ext cx="2743200" cy="365125"/>
          </a:xfrm>
        </p:spPr>
        <p:txBody>
          <a:bodyPr/>
          <a:lstStyle/>
          <a:p>
            <a:fld id="{8782BFEE-EB8F-DB48-8DE7-FAD35D4F1A54}" type="slidenum">
              <a:rPr lang="en-CH" smtClean="0"/>
              <a:pPr/>
              <a:t>14</a:t>
            </a:fld>
            <a:endParaRPr lang="en-CH"/>
          </a:p>
        </p:txBody>
      </p:sp>
      <p:pic>
        <p:nvPicPr>
          <p:cNvPr id="1026" name="Picture 2" descr="OASEES">
            <a:extLst>
              <a:ext uri="{FF2B5EF4-FFF2-40B4-BE49-F238E27FC236}">
                <a16:creationId xmlns:a16="http://schemas.microsoft.com/office/drawing/2014/main" id="{D946573F-AA17-F9C1-041D-47F218F39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484" y="2306003"/>
            <a:ext cx="72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 de LaMetric">
            <a:extLst>
              <a:ext uri="{FF2B5EF4-FFF2-40B4-BE49-F238E27FC236}">
                <a16:creationId xmlns:a16="http://schemas.microsoft.com/office/drawing/2014/main" id="{580D5C3F-1074-C28C-A4B4-7063607338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800" b="37466"/>
          <a:stretch>
            <a:fillRect/>
          </a:stretch>
        </p:blipFill>
        <p:spPr bwMode="auto">
          <a:xfrm>
            <a:off x="2120303" y="2484643"/>
            <a:ext cx="1905000" cy="4902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ogo de EGM">
            <a:extLst>
              <a:ext uri="{FF2B5EF4-FFF2-40B4-BE49-F238E27FC236}">
                <a16:creationId xmlns:a16="http://schemas.microsoft.com/office/drawing/2014/main" id="{0E4A3894-7893-F148-710E-9216AB064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225" y="3379064"/>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ogo de One Terrene International Group (OTI Group)">
            <a:extLst>
              <a:ext uri="{FF2B5EF4-FFF2-40B4-BE49-F238E27FC236}">
                <a16:creationId xmlns:a16="http://schemas.microsoft.com/office/drawing/2014/main" id="{1035444D-5867-5D24-3539-70A5537BE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01" t="5369" r="7299" b="9165"/>
          <a:stretch>
            <a:fillRect/>
          </a:stretch>
        </p:blipFill>
        <p:spPr bwMode="auto">
          <a:xfrm>
            <a:off x="1125932" y="3361064"/>
            <a:ext cx="939655" cy="936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EDIMARK Logo">
            <a:extLst>
              <a:ext uri="{FF2B5EF4-FFF2-40B4-BE49-F238E27FC236}">
                <a16:creationId xmlns:a16="http://schemas.microsoft.com/office/drawing/2014/main" id="{079A593C-E36C-67A2-19DE-42CBA090AB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863" y="3361064"/>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ogo de DefendSphere">
            <a:extLst>
              <a:ext uri="{FF2B5EF4-FFF2-40B4-BE49-F238E27FC236}">
                <a16:creationId xmlns:a16="http://schemas.microsoft.com/office/drawing/2014/main" id="{9A70BAE3-58AE-D45C-B9BC-DCDE8FF359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1122" y="2306003"/>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ogo de Moove Tickets">
            <a:extLst>
              <a:ext uri="{FF2B5EF4-FFF2-40B4-BE49-F238E27FC236}">
                <a16:creationId xmlns:a16="http://schemas.microsoft.com/office/drawing/2014/main" id="{4451B55E-82B1-5ECA-0B99-470BCC8A19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0501" y="3397064"/>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D1A42044-4C9B-F77C-84A2-D0D12F800666}"/>
              </a:ext>
            </a:extLst>
          </p:cNvPr>
          <p:cNvSpPr txBox="1">
            <a:spLocks/>
          </p:cNvSpPr>
          <p:nvPr/>
        </p:nvSpPr>
        <p:spPr>
          <a:xfrm>
            <a:off x="6056129" y="1464376"/>
            <a:ext cx="5681699" cy="8528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SzPct val="120000"/>
              <a:buFontTx/>
              <a:buBlip>
                <a:blip r:embed="rId9">
                  <a:extLst>
                    <a:ext uri="{96DAC541-7B7A-43D3-8B79-37D633B846F1}">
                      <asvg:svgBlip xmlns:asvg="http://schemas.microsoft.com/office/drawing/2016/SVG/main" r:embed="rId10"/>
                    </a:ext>
                  </a:extLst>
                </a:blip>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120000"/>
              <a:buFontTx/>
              <a:buBlip>
                <a:blip r:embed="rId11">
                  <a:extLst>
                    <a:ext uri="{96DAC541-7B7A-43D3-8B79-37D633B846F1}">
                      <asvg:svgBlip xmlns:asvg="http://schemas.microsoft.com/office/drawing/2016/SVG/main" r:embed="rId12"/>
                    </a:ext>
                  </a:extLst>
                </a:blip>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16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GB" sz="1600"/>
              <a:t>Communication Support: the companies were promoted during the </a:t>
            </a:r>
            <a:r>
              <a:rPr lang="en-GB" sz="1600" b="1" u="sng">
                <a:hlinkClick r:id="rId13"/>
              </a:rPr>
              <a:t>EU-Indo-Pacific Digital Partnership Conference 2025</a:t>
            </a:r>
            <a:r>
              <a:rPr lang="en-GB" sz="1600" b="1"/>
              <a:t> </a:t>
            </a:r>
            <a:r>
              <a:rPr lang="en-GB" sz="1600"/>
              <a:t>(Singapore) and </a:t>
            </a:r>
            <a:r>
              <a:rPr lang="en-GB" sz="1600" b="1" u="sng">
                <a:hlinkClick r:id="rId14"/>
              </a:rPr>
              <a:t>SWITCH Singapore</a:t>
            </a:r>
            <a:endParaRPr lang="en-US" sz="2400"/>
          </a:p>
        </p:txBody>
      </p:sp>
      <p:pic>
        <p:nvPicPr>
          <p:cNvPr id="15" name="Picture 14" descr="A red sign with white text&#10;&#10;AI-generated content may be incorrect.">
            <a:extLst>
              <a:ext uri="{FF2B5EF4-FFF2-40B4-BE49-F238E27FC236}">
                <a16:creationId xmlns:a16="http://schemas.microsoft.com/office/drawing/2014/main" id="{ECABBCEC-DE26-E9A6-7C30-EA337EA2B7D1}"/>
              </a:ext>
            </a:extLst>
          </p:cNvPr>
          <p:cNvPicPr>
            <a:picLocks noChangeAspect="1"/>
          </p:cNvPicPr>
          <p:nvPr/>
        </p:nvPicPr>
        <p:blipFill>
          <a:blip r:embed="rId15"/>
          <a:stretch>
            <a:fillRect/>
          </a:stretch>
        </p:blipFill>
        <p:spPr>
          <a:xfrm>
            <a:off x="6010736" y="2305364"/>
            <a:ext cx="2886243" cy="2160000"/>
          </a:xfrm>
          <a:prstGeom prst="rect">
            <a:avLst/>
          </a:prstGeom>
        </p:spPr>
      </p:pic>
      <p:sp>
        <p:nvSpPr>
          <p:cNvPr id="16" name="Content Placeholder 2">
            <a:extLst>
              <a:ext uri="{FF2B5EF4-FFF2-40B4-BE49-F238E27FC236}">
                <a16:creationId xmlns:a16="http://schemas.microsoft.com/office/drawing/2014/main" id="{BCDCB28C-4A88-41D3-9DAC-C60DB3F7EDFC}"/>
              </a:ext>
            </a:extLst>
          </p:cNvPr>
          <p:cNvSpPr txBox="1">
            <a:spLocks/>
          </p:cNvSpPr>
          <p:nvPr/>
        </p:nvSpPr>
        <p:spPr>
          <a:xfrm>
            <a:off x="500503" y="1459896"/>
            <a:ext cx="5173443" cy="7575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SzPct val="120000"/>
              <a:buFontTx/>
              <a:buBlip>
                <a:blip r:embed="rId9">
                  <a:extLst>
                    <a:ext uri="{96DAC541-7B7A-43D3-8B79-37D633B846F1}">
                      <asvg:svgBlip xmlns:asvg="http://schemas.microsoft.com/office/drawing/2016/SVG/main" r:embed="rId10"/>
                    </a:ext>
                  </a:extLst>
                </a:blip>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120000"/>
              <a:buFontTx/>
              <a:buBlip>
                <a:blip r:embed="rId11">
                  <a:extLst>
                    <a:ext uri="{96DAC541-7B7A-43D3-8B79-37D633B846F1}">
                      <asvg:svgBlip xmlns:asvg="http://schemas.microsoft.com/office/drawing/2016/SVG/main" r:embed="rId12"/>
                    </a:ext>
                  </a:extLst>
                </a:blip>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16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GB" sz="1600"/>
              <a:t>The 1</a:t>
            </a:r>
            <a:r>
              <a:rPr lang="en-GB" sz="1600" baseline="30000"/>
              <a:t>st</a:t>
            </a:r>
            <a:r>
              <a:rPr lang="en-GB" sz="1600"/>
              <a:t> </a:t>
            </a:r>
            <a:r>
              <a:rPr lang="en-GB" sz="1600" b="1" u="sng">
                <a:hlinkClick r:id="rId16"/>
              </a:rPr>
              <a:t>INPACE Virtual Fair</a:t>
            </a:r>
            <a:r>
              <a:rPr lang="en-GB" sz="1600" b="1">
                <a:hlinkClick r:id="rId16"/>
              </a:rPr>
              <a:t> </a:t>
            </a:r>
            <a:r>
              <a:rPr lang="en-GB" sz="1600"/>
              <a:t>was launched in testing mode in July 2025, with 7 companies which were accepted for participation. </a:t>
            </a:r>
            <a:endParaRPr lang="en-US" sz="2400"/>
          </a:p>
        </p:txBody>
      </p:sp>
      <p:pic>
        <p:nvPicPr>
          <p:cNvPr id="18" name="Picture 17" descr="Several business cards on a table&#10;&#10;AI-generated content may be incorrect.">
            <a:extLst>
              <a:ext uri="{FF2B5EF4-FFF2-40B4-BE49-F238E27FC236}">
                <a16:creationId xmlns:a16="http://schemas.microsoft.com/office/drawing/2014/main" id="{0538FC29-E06F-9144-F06F-1EE2564AC5B9}"/>
              </a:ext>
            </a:extLst>
          </p:cNvPr>
          <p:cNvPicPr>
            <a:picLocks noChangeAspect="1"/>
          </p:cNvPicPr>
          <p:nvPr/>
        </p:nvPicPr>
        <p:blipFill>
          <a:blip r:embed="rId17"/>
          <a:stretch>
            <a:fillRect/>
          </a:stretch>
        </p:blipFill>
        <p:spPr>
          <a:xfrm rot="16200000">
            <a:off x="9396137" y="1945364"/>
            <a:ext cx="2160000" cy="2880000"/>
          </a:xfrm>
          <a:prstGeom prst="rect">
            <a:avLst/>
          </a:prstGeom>
        </p:spPr>
      </p:pic>
      <p:sp>
        <p:nvSpPr>
          <p:cNvPr id="19" name="Content Placeholder 2">
            <a:extLst>
              <a:ext uri="{FF2B5EF4-FFF2-40B4-BE49-F238E27FC236}">
                <a16:creationId xmlns:a16="http://schemas.microsoft.com/office/drawing/2014/main" id="{D2353EA7-1404-9960-8EFC-3EFE1E36AD8A}"/>
              </a:ext>
            </a:extLst>
          </p:cNvPr>
          <p:cNvSpPr txBox="1">
            <a:spLocks/>
          </p:cNvSpPr>
          <p:nvPr/>
        </p:nvSpPr>
        <p:spPr>
          <a:xfrm>
            <a:off x="978263" y="4683253"/>
            <a:ext cx="11078844" cy="14132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SzPct val="120000"/>
              <a:buFontTx/>
              <a:buBlip>
                <a:blip r:embed="rId9">
                  <a:extLst>
                    <a:ext uri="{96DAC541-7B7A-43D3-8B79-37D633B846F1}">
                      <asvg:svgBlip xmlns:asvg="http://schemas.microsoft.com/office/drawing/2016/SVG/main" r:embed="rId10"/>
                    </a:ext>
                  </a:extLst>
                </a:blip>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120000"/>
              <a:buFontTx/>
              <a:buBlip>
                <a:blip r:embed="rId11">
                  <a:extLst>
                    <a:ext uri="{96DAC541-7B7A-43D3-8B79-37D633B846F1}">
                      <asvg:svgBlip xmlns:asvg="http://schemas.microsoft.com/office/drawing/2016/SVG/main" r:embed="rId12"/>
                    </a:ext>
                  </a:extLst>
                </a:blip>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16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fr-FR" sz="1600" b="1">
                <a:solidFill>
                  <a:schemeClr val="accent1"/>
                </a:solidFill>
              </a:rPr>
              <a:t>150+ </a:t>
            </a:r>
            <a:r>
              <a:rPr lang="fr-FR" sz="1600" b="1" err="1">
                <a:solidFill>
                  <a:schemeClr val="accent1"/>
                </a:solidFill>
              </a:rPr>
              <a:t>visits</a:t>
            </a:r>
            <a:r>
              <a:rPr lang="fr-FR" sz="1600" b="1">
                <a:solidFill>
                  <a:schemeClr val="accent1"/>
                </a:solidFill>
              </a:rPr>
              <a:t> </a:t>
            </a:r>
            <a:r>
              <a:rPr lang="fr-FR" sz="1600"/>
              <a:t>in the </a:t>
            </a:r>
            <a:r>
              <a:rPr lang="en-GB" sz="1600"/>
              <a:t>1</a:t>
            </a:r>
            <a:r>
              <a:rPr lang="en-GB" sz="1600" baseline="30000"/>
              <a:t>st</a:t>
            </a:r>
            <a:r>
              <a:rPr lang="fr-FR" sz="1600"/>
              <a:t> </a:t>
            </a:r>
            <a:r>
              <a:rPr lang="fr-FR" sz="1600" err="1"/>
              <a:t>edition</a:t>
            </a:r>
            <a:r>
              <a:rPr lang="fr-FR" sz="1600"/>
              <a:t> of the Virtual </a:t>
            </a:r>
            <a:r>
              <a:rPr lang="fr-FR" sz="1600" err="1"/>
              <a:t>Fair</a:t>
            </a:r>
            <a:endParaRPr lang="fr-FR" sz="1600"/>
          </a:p>
          <a:p>
            <a:pPr>
              <a:buFont typeface="Arial" panose="020B0604020202020204" pitchFamily="34" charset="0"/>
              <a:buChar char="•"/>
            </a:pPr>
            <a:r>
              <a:rPr lang="fr-FR" sz="1600"/>
              <a:t>F</a:t>
            </a:r>
            <a:r>
              <a:rPr lang="en-GB" sz="1600" err="1"/>
              <a:t>eedback</a:t>
            </a:r>
            <a:r>
              <a:rPr lang="en-GB" sz="1600"/>
              <a:t> from a participant: “Everything looks </a:t>
            </a:r>
            <a:r>
              <a:rPr lang="en-GB" sz="1600" b="1">
                <a:solidFill>
                  <a:schemeClr val="accent1"/>
                </a:solidFill>
              </a:rPr>
              <a:t>great</a:t>
            </a:r>
            <a:r>
              <a:rPr lang="en-GB" sz="1600"/>
              <a:t>. It’s </a:t>
            </a:r>
            <a:r>
              <a:rPr lang="en-GB" sz="1600" b="1">
                <a:solidFill>
                  <a:schemeClr val="accent1"/>
                </a:solidFill>
              </a:rPr>
              <a:t>really interesting </a:t>
            </a:r>
            <a:r>
              <a:rPr lang="en-GB" sz="1600"/>
              <a:t>to explore the exhibition, and I appreciate that you included our project in this initiative”</a:t>
            </a:r>
          </a:p>
        </p:txBody>
      </p:sp>
      <p:sp>
        <p:nvSpPr>
          <p:cNvPr id="20" name="Rectangle: Rounded Corners 19">
            <a:extLst>
              <a:ext uri="{FF2B5EF4-FFF2-40B4-BE49-F238E27FC236}">
                <a16:creationId xmlns:a16="http://schemas.microsoft.com/office/drawing/2014/main" id="{6072AF50-E0D0-B1ED-9554-26D6C5226B8A}"/>
              </a:ext>
            </a:extLst>
          </p:cNvPr>
          <p:cNvSpPr/>
          <p:nvPr/>
        </p:nvSpPr>
        <p:spPr>
          <a:xfrm>
            <a:off x="1125932" y="5644711"/>
            <a:ext cx="8971797" cy="645458"/>
          </a:xfrm>
          <a:prstGeom prst="roundRect">
            <a:avLst/>
          </a:prstGeom>
        </p:spPr>
        <p:style>
          <a:lnRef idx="1">
            <a:schemeClr val="accent5"/>
          </a:lnRef>
          <a:fillRef idx="2">
            <a:schemeClr val="accent5"/>
          </a:fillRef>
          <a:effectRef idx="1">
            <a:schemeClr val="accent5"/>
          </a:effectRef>
          <a:fontRef idx="minor">
            <a:schemeClr val="dk1"/>
          </a:fontRef>
        </p:style>
        <p:txBody>
          <a:bodyPr lIns="91440" tIns="45720" rIns="91440" bIns="45720" rtlCol="0" anchor="ctr"/>
          <a:lstStyle/>
          <a:p>
            <a:r>
              <a:rPr lang="en-GB" sz="2000" b="1">
                <a:solidFill>
                  <a:schemeClr val="bg1"/>
                </a:solidFill>
              </a:rPr>
              <a:t>Stay tuned!</a:t>
            </a:r>
          </a:p>
          <a:p>
            <a:r>
              <a:rPr lang="en-GB" sz="2000" b="1">
                <a:solidFill>
                  <a:schemeClr val="bg1"/>
                </a:solidFill>
              </a:rPr>
              <a:t>2 more editions </a:t>
            </a:r>
            <a:r>
              <a:rPr lang="en-GB" sz="2000">
                <a:solidFill>
                  <a:schemeClr val="bg1"/>
                </a:solidFill>
              </a:rPr>
              <a:t>are planned: </a:t>
            </a:r>
            <a:r>
              <a:rPr lang="en-GB" sz="2000" b="1">
                <a:solidFill>
                  <a:schemeClr val="bg1"/>
                </a:solidFill>
              </a:rPr>
              <a:t>Autumn 2026 </a:t>
            </a:r>
            <a:r>
              <a:rPr lang="en-GB" sz="2000">
                <a:solidFill>
                  <a:schemeClr val="bg1"/>
                </a:solidFill>
              </a:rPr>
              <a:t>and </a:t>
            </a:r>
            <a:r>
              <a:rPr lang="en-GB" sz="2000" b="1">
                <a:solidFill>
                  <a:schemeClr val="bg1"/>
                </a:solidFill>
              </a:rPr>
              <a:t>Spring or Summer 2027</a:t>
            </a:r>
            <a:endParaRPr lang="en-US" sz="2000" b="1">
              <a:solidFill>
                <a:schemeClr val="bg1"/>
              </a:solidFill>
            </a:endParaRPr>
          </a:p>
        </p:txBody>
      </p:sp>
    </p:spTree>
    <p:extLst>
      <p:ext uri="{BB962C8B-B14F-4D97-AF65-F5344CB8AC3E}">
        <p14:creationId xmlns:p14="http://schemas.microsoft.com/office/powerpoint/2010/main" val="3259179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F12F-9177-D530-76AF-85FBC268658A}"/>
              </a:ext>
            </a:extLst>
          </p:cNvPr>
          <p:cNvSpPr>
            <a:spLocks noGrp="1"/>
          </p:cNvSpPr>
          <p:nvPr>
            <p:ph type="title"/>
          </p:nvPr>
        </p:nvSpPr>
        <p:spPr/>
        <p:txBody>
          <a:bodyPr/>
          <a:lstStyle/>
          <a:p>
            <a:r>
              <a:rPr lang="en-GB"/>
              <a:t>Share our passion for digital technology and international collaboration?</a:t>
            </a:r>
          </a:p>
        </p:txBody>
      </p:sp>
      <p:sp>
        <p:nvSpPr>
          <p:cNvPr id="3" name="Content Placeholder 2">
            <a:extLst>
              <a:ext uri="{FF2B5EF4-FFF2-40B4-BE49-F238E27FC236}">
                <a16:creationId xmlns:a16="http://schemas.microsoft.com/office/drawing/2014/main" id="{0F9A74BB-4F95-D697-3F35-8F4339BDE68A}"/>
              </a:ext>
            </a:extLst>
          </p:cNvPr>
          <p:cNvSpPr>
            <a:spLocks noGrp="1"/>
          </p:cNvSpPr>
          <p:nvPr>
            <p:ph idx="1"/>
          </p:nvPr>
        </p:nvSpPr>
        <p:spPr>
          <a:xfrm>
            <a:off x="838200" y="1825625"/>
            <a:ext cx="6158948" cy="4351338"/>
          </a:xfrm>
        </p:spPr>
        <p:txBody>
          <a:bodyPr>
            <a:normAutofit/>
          </a:bodyPr>
          <a:lstStyle/>
          <a:p>
            <a:r>
              <a:rPr lang="en-GB" sz="2200" dirty="0"/>
              <a:t>We are looking to connect with RIA and IA projects that:</a:t>
            </a:r>
          </a:p>
          <a:p>
            <a:pPr lvl="1"/>
            <a:r>
              <a:rPr lang="en-GB" sz="2200" dirty="0"/>
              <a:t>develop </a:t>
            </a:r>
            <a:r>
              <a:rPr lang="en-GB" sz="2200" b="1" dirty="0"/>
              <a:t>technologies and solutions </a:t>
            </a:r>
            <a:r>
              <a:rPr lang="en-GB" sz="2200" dirty="0"/>
              <a:t>of potential interest for the </a:t>
            </a:r>
            <a:r>
              <a:rPr lang="en-GB" sz="2200" b="1" dirty="0"/>
              <a:t>Indo-Pacific region</a:t>
            </a:r>
          </a:p>
          <a:p>
            <a:pPr lvl="1"/>
            <a:r>
              <a:rPr lang="en-GB" sz="2200" dirty="0"/>
              <a:t>advance </a:t>
            </a:r>
            <a:r>
              <a:rPr lang="en-GB" sz="2200" b="1" dirty="0"/>
              <a:t>innovation in key areas </a:t>
            </a:r>
            <a:r>
              <a:rPr lang="en-GB" sz="2200" dirty="0"/>
              <a:t>such as </a:t>
            </a:r>
            <a:r>
              <a:rPr lang="en-GB" sz="2200" b="1" dirty="0"/>
              <a:t>AI, 5G/6G</a:t>
            </a:r>
            <a:r>
              <a:rPr lang="en-GB" sz="2200" dirty="0"/>
              <a:t>, and other </a:t>
            </a:r>
            <a:r>
              <a:rPr lang="en-GB" sz="2200" b="1" dirty="0"/>
              <a:t>emerging digital technologies</a:t>
            </a:r>
          </a:p>
          <a:p>
            <a:pPr marL="457200" lvl="1" indent="0">
              <a:buNone/>
            </a:pPr>
            <a:endParaRPr lang="en-GB" sz="2200" b="1" dirty="0"/>
          </a:p>
          <a:p>
            <a:r>
              <a:rPr lang="en-GB" sz="2200" dirty="0"/>
              <a:t>Interested? Visit: </a:t>
            </a:r>
            <a:r>
              <a:rPr lang="en-GB" sz="2200" dirty="0">
                <a:hlinkClick r:id="rId2"/>
              </a:rPr>
              <a:t>https://inpacehub.eu/engage-with-us/</a:t>
            </a:r>
            <a:endParaRPr lang="en-GB" sz="2200" dirty="0"/>
          </a:p>
        </p:txBody>
      </p:sp>
      <p:sp>
        <p:nvSpPr>
          <p:cNvPr id="4" name="Footer Placeholder 3">
            <a:extLst>
              <a:ext uri="{FF2B5EF4-FFF2-40B4-BE49-F238E27FC236}">
                <a16:creationId xmlns:a16="http://schemas.microsoft.com/office/drawing/2014/main" id="{135149FB-A162-7960-BC60-A95B1E30089F}"/>
              </a:ext>
            </a:extLst>
          </p:cNvPr>
          <p:cNvSpPr>
            <a:spLocks noGrp="1"/>
          </p:cNvSpPr>
          <p:nvPr>
            <p:ph type="ftr" sz="quarter" idx="11"/>
          </p:nvPr>
        </p:nvSpPr>
        <p:spPr/>
        <p:txBody>
          <a:bodyPr/>
          <a:lstStyle/>
          <a:p>
            <a:r>
              <a:rPr lang="en-GB"/>
              <a:t>©INPACE 2024-2027</a:t>
            </a:r>
            <a:endParaRPr lang="en-CH"/>
          </a:p>
        </p:txBody>
      </p:sp>
      <p:sp>
        <p:nvSpPr>
          <p:cNvPr id="5" name="Slide Number Placeholder 4">
            <a:extLst>
              <a:ext uri="{FF2B5EF4-FFF2-40B4-BE49-F238E27FC236}">
                <a16:creationId xmlns:a16="http://schemas.microsoft.com/office/drawing/2014/main" id="{B29E6FE4-09B4-67EB-6A18-AE7807902732}"/>
              </a:ext>
            </a:extLst>
          </p:cNvPr>
          <p:cNvSpPr>
            <a:spLocks noGrp="1"/>
          </p:cNvSpPr>
          <p:nvPr>
            <p:ph type="sldNum" sz="quarter" idx="12"/>
          </p:nvPr>
        </p:nvSpPr>
        <p:spPr/>
        <p:txBody>
          <a:bodyPr/>
          <a:lstStyle/>
          <a:p>
            <a:fld id="{8782BFEE-EB8F-DB48-8DE7-FAD35D4F1A54}" type="slidenum">
              <a:rPr lang="en-CH" smtClean="0"/>
              <a:pPr/>
              <a:t>15</a:t>
            </a:fld>
            <a:endParaRPr lang="en-CH"/>
          </a:p>
        </p:txBody>
      </p:sp>
      <p:pic>
        <p:nvPicPr>
          <p:cNvPr id="7" name="Picture 6" descr="A group of people in a meeting&#10;&#10;Description automatically generated">
            <a:extLst>
              <a:ext uri="{FF2B5EF4-FFF2-40B4-BE49-F238E27FC236}">
                <a16:creationId xmlns:a16="http://schemas.microsoft.com/office/drawing/2014/main" id="{C126BEB1-B68F-EB29-0A36-96C52BD4C46A}"/>
              </a:ext>
            </a:extLst>
          </p:cNvPr>
          <p:cNvPicPr>
            <a:picLocks noChangeAspect="1"/>
          </p:cNvPicPr>
          <p:nvPr/>
        </p:nvPicPr>
        <p:blipFill>
          <a:blip r:embed="rId3"/>
          <a:stretch>
            <a:fillRect/>
          </a:stretch>
        </p:blipFill>
        <p:spPr>
          <a:xfrm>
            <a:off x="6917635" y="1690688"/>
            <a:ext cx="4540320" cy="4540320"/>
          </a:xfrm>
          <a:prstGeom prst="rect">
            <a:avLst/>
          </a:prstGeom>
        </p:spPr>
      </p:pic>
    </p:spTree>
    <p:extLst>
      <p:ext uri="{BB962C8B-B14F-4D97-AF65-F5344CB8AC3E}">
        <p14:creationId xmlns:p14="http://schemas.microsoft.com/office/powerpoint/2010/main" val="2723979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14E9D-5ED8-BF87-1698-C19E2BFF2B12}"/>
            </a:ext>
          </a:extLst>
        </p:cNvPr>
        <p:cNvGrpSpPr/>
        <p:nvPr/>
      </p:nvGrpSpPr>
      <p:grpSpPr>
        <a:xfrm>
          <a:off x="0" y="0"/>
          <a:ext cx="0" cy="0"/>
          <a:chOff x="0" y="0"/>
          <a:chExt cx="0" cy="0"/>
        </a:xfrm>
      </p:grpSpPr>
      <p:pic>
        <p:nvPicPr>
          <p:cNvPr id="8" name="Picture Placeholder 7" descr="A close-up of hands holding a tablet&#10;&#10;Description automatically generated">
            <a:extLst>
              <a:ext uri="{FF2B5EF4-FFF2-40B4-BE49-F238E27FC236}">
                <a16:creationId xmlns:a16="http://schemas.microsoft.com/office/drawing/2014/main" id="{32C053D0-8A49-7E65-6E41-035250A74E55}"/>
              </a:ext>
            </a:extLst>
          </p:cNvPr>
          <p:cNvPicPr>
            <a:picLocks noGrp="1" noChangeAspect="1"/>
          </p:cNvPicPr>
          <p:nvPr>
            <p:ph type="pic" sz="quarter" idx="10"/>
          </p:nvPr>
        </p:nvPicPr>
        <p:blipFill>
          <a:blip r:embed="rId2"/>
          <a:srcRect l="33304" r="33304"/>
          <a:stretch>
            <a:fillRect/>
          </a:stretch>
        </p:blipFill>
        <p:spPr/>
      </p:pic>
      <p:sp>
        <p:nvSpPr>
          <p:cNvPr id="3" name="Title 2">
            <a:extLst>
              <a:ext uri="{FF2B5EF4-FFF2-40B4-BE49-F238E27FC236}">
                <a16:creationId xmlns:a16="http://schemas.microsoft.com/office/drawing/2014/main" id="{63B39E5F-57C3-A53F-8A00-B7373EDB3A33}"/>
              </a:ext>
            </a:extLst>
          </p:cNvPr>
          <p:cNvSpPr>
            <a:spLocks noGrp="1"/>
          </p:cNvSpPr>
          <p:nvPr>
            <p:ph type="title"/>
          </p:nvPr>
        </p:nvSpPr>
        <p:spPr>
          <a:xfrm>
            <a:off x="324398" y="-12835"/>
            <a:ext cx="6751320" cy="1326105"/>
          </a:xfrm>
        </p:spPr>
        <p:txBody>
          <a:bodyPr/>
          <a:lstStyle/>
          <a:p>
            <a:r>
              <a:rPr lang="en-US">
                <a:ea typeface="Lato"/>
                <a:cs typeface="Lato"/>
              </a:rPr>
              <a:t>What's in it for you?</a:t>
            </a:r>
            <a:br>
              <a:rPr lang="en-US">
                <a:ea typeface="Lato"/>
                <a:cs typeface="Lato"/>
              </a:rPr>
            </a:br>
            <a:r>
              <a:rPr lang="en-US">
                <a:ea typeface="Lato"/>
                <a:cs typeface="Lato"/>
              </a:rPr>
              <a:t>Examples of opportunities</a:t>
            </a:r>
            <a:endParaRPr lang="en-US"/>
          </a:p>
        </p:txBody>
      </p:sp>
      <p:sp>
        <p:nvSpPr>
          <p:cNvPr id="4" name="Slide Number Placeholder 3">
            <a:extLst>
              <a:ext uri="{FF2B5EF4-FFF2-40B4-BE49-F238E27FC236}">
                <a16:creationId xmlns:a16="http://schemas.microsoft.com/office/drawing/2014/main" id="{D411A963-E8AB-D0DD-FD37-23CB25D63796}"/>
              </a:ext>
            </a:extLst>
          </p:cNvPr>
          <p:cNvSpPr>
            <a:spLocks noGrp="1"/>
          </p:cNvSpPr>
          <p:nvPr>
            <p:ph type="sldNum" sz="quarter" idx="4"/>
          </p:nvPr>
        </p:nvSpPr>
        <p:spPr/>
        <p:txBody>
          <a:bodyPr/>
          <a:lstStyle/>
          <a:p>
            <a:fld id="{8782BFEE-EB8F-DB48-8DE7-FAD35D4F1A54}" type="slidenum">
              <a:rPr lang="en-CH" smtClean="0"/>
              <a:pPr/>
              <a:t>16</a:t>
            </a:fld>
            <a:endParaRPr lang="en-CH"/>
          </a:p>
        </p:txBody>
      </p:sp>
      <p:sp>
        <p:nvSpPr>
          <p:cNvPr id="5" name="Content Placeholder 4">
            <a:extLst>
              <a:ext uri="{FF2B5EF4-FFF2-40B4-BE49-F238E27FC236}">
                <a16:creationId xmlns:a16="http://schemas.microsoft.com/office/drawing/2014/main" id="{077963E2-8B4C-4A91-E96D-2A2B576AF95D}"/>
              </a:ext>
            </a:extLst>
          </p:cNvPr>
          <p:cNvSpPr>
            <a:spLocks noGrp="1"/>
          </p:cNvSpPr>
          <p:nvPr>
            <p:ph sz="half" idx="1"/>
          </p:nvPr>
        </p:nvSpPr>
        <p:spPr>
          <a:xfrm>
            <a:off x="321630" y="1491756"/>
            <a:ext cx="6932811" cy="4792562"/>
          </a:xfrm>
        </p:spPr>
        <p:txBody>
          <a:bodyPr vert="horz" lIns="91440" tIns="45720" rIns="91440" bIns="45720" rtlCol="0" anchor="t">
            <a:noAutofit/>
          </a:bodyPr>
          <a:lstStyle/>
          <a:p>
            <a:r>
              <a:rPr lang="en-US" sz="1600" b="1">
                <a:solidFill>
                  <a:srgbClr val="222222"/>
                </a:solidFill>
                <a:latin typeface="Arial"/>
                <a:ea typeface="+mn-lt"/>
                <a:cs typeface="+mn-lt"/>
              </a:rPr>
              <a:t>Get your technologies or your project activities promoted on our channels </a:t>
            </a:r>
            <a:r>
              <a:rPr lang="en-US" sz="1600">
                <a:solidFill>
                  <a:srgbClr val="222222"/>
                </a:solidFill>
                <a:latin typeface="Arial"/>
                <a:ea typeface="+mn-lt"/>
                <a:cs typeface="+mn-lt"/>
              </a:rPr>
              <a:t>and on our </a:t>
            </a:r>
            <a:r>
              <a:rPr lang="en-US" sz="1600" b="1" u="sng">
                <a:latin typeface="Arial"/>
                <a:ea typeface="+mn-lt"/>
                <a:cs typeface="+mn-lt"/>
                <a:hlinkClick r:id="rId3"/>
              </a:rPr>
              <a:t>INPACE Hub</a:t>
            </a:r>
            <a:r>
              <a:rPr lang="en-US" sz="1600" b="1" u="sng">
                <a:solidFill>
                  <a:srgbClr val="222222"/>
                </a:solidFill>
                <a:latin typeface="Arial"/>
                <a:ea typeface="+mn-lt"/>
                <a:cs typeface="+mn-lt"/>
              </a:rPr>
              <a:t>: </a:t>
            </a:r>
            <a:r>
              <a:rPr lang="en-US" sz="1600">
                <a:solidFill>
                  <a:srgbClr val="222222"/>
                </a:solidFill>
                <a:latin typeface="Arial"/>
                <a:ea typeface="+mn-lt"/>
                <a:cs typeface="+mn-lt"/>
              </a:rPr>
              <a:t>t</a:t>
            </a:r>
            <a:r>
              <a:rPr lang="en-US" sz="1600">
                <a:solidFill>
                  <a:srgbClr val="222222"/>
                </a:solidFill>
                <a:ea typeface="+mn-lt"/>
                <a:cs typeface="+mn-lt"/>
              </a:rPr>
              <a:t>ake part in our virtual fairs, co-</a:t>
            </a:r>
            <a:r>
              <a:rPr lang="en-US" sz="1600" err="1">
                <a:solidFill>
                  <a:srgbClr val="222222"/>
                </a:solidFill>
                <a:ea typeface="+mn-lt"/>
                <a:cs typeface="+mn-lt"/>
              </a:rPr>
              <a:t>organise</a:t>
            </a:r>
            <a:r>
              <a:rPr lang="en-US" sz="1600">
                <a:solidFill>
                  <a:srgbClr val="222222"/>
                </a:solidFill>
                <a:ea typeface="+mn-lt"/>
                <a:cs typeface="+mn-lt"/>
              </a:rPr>
              <a:t> webinars, connect with policymakers and industry leaders…</a:t>
            </a:r>
            <a:endParaRPr lang="en-US" sz="1600">
              <a:cs typeface="Arial"/>
            </a:endParaRPr>
          </a:p>
          <a:p>
            <a:r>
              <a:rPr lang="en-US" sz="1600" b="1">
                <a:solidFill>
                  <a:srgbClr val="222222"/>
                </a:solidFill>
                <a:latin typeface="Arial"/>
                <a:ea typeface="+mn-lt"/>
                <a:cs typeface="+mn-lt"/>
              </a:rPr>
              <a:t>Position yourself (your project) as a speaker at our events </a:t>
            </a:r>
            <a:r>
              <a:rPr lang="en-US" sz="1600">
                <a:solidFill>
                  <a:srgbClr val="222222"/>
                </a:solidFill>
                <a:latin typeface="Arial"/>
                <a:ea typeface="+mn-lt"/>
                <a:cs typeface="+mn-lt"/>
              </a:rPr>
              <a:t>– </a:t>
            </a:r>
            <a:r>
              <a:rPr lang="en-US" sz="1600">
                <a:solidFill>
                  <a:srgbClr val="222222"/>
                </a:solidFill>
                <a:ea typeface="+mn-lt"/>
                <a:cs typeface="+mn-lt"/>
              </a:rPr>
              <a:t>an opportunity to shape future cooperation frameworks between different regions.</a:t>
            </a:r>
            <a:endParaRPr lang="en-US" sz="1600">
              <a:solidFill>
                <a:srgbClr val="222222"/>
              </a:solidFill>
              <a:latin typeface="Arial"/>
              <a:ea typeface="+mn-lt"/>
              <a:cs typeface="+mn-lt"/>
            </a:endParaRPr>
          </a:p>
          <a:p>
            <a:r>
              <a:rPr lang="en-US" sz="1600" b="1">
                <a:latin typeface="Arial"/>
                <a:ea typeface="+mn-lt"/>
                <a:cs typeface="+mn-lt"/>
              </a:rPr>
              <a:t>Contribute to pilot projects</a:t>
            </a:r>
            <a:r>
              <a:rPr lang="en-US" sz="1600">
                <a:latin typeface="Arial"/>
                <a:ea typeface="+mn-lt"/>
                <a:cs typeface="+mn-lt"/>
              </a:rPr>
              <a:t>: In October 2024, INPACE kicked off a successful </a:t>
            </a:r>
            <a:r>
              <a:rPr lang="en-US" sz="1600" b="1">
                <a:latin typeface="Arial"/>
                <a:ea typeface="+mn-lt"/>
                <a:cs typeface="+mn-lt"/>
                <a:hlinkClick r:id="rId4"/>
              </a:rPr>
              <a:t>first Symposium</a:t>
            </a:r>
            <a:r>
              <a:rPr lang="en-US" sz="1600" b="1">
                <a:latin typeface="Arial"/>
                <a:ea typeface="+mn-lt"/>
                <a:cs typeface="+mn-lt"/>
              </a:rPr>
              <a:t> </a:t>
            </a:r>
            <a:r>
              <a:rPr lang="en-US" sz="1600">
                <a:latin typeface="Arial"/>
                <a:ea typeface="+mn-lt"/>
                <a:cs typeface="+mn-lt"/>
              </a:rPr>
              <a:t>in Seoul, Republic of Korea, strengthening EU-Indo-Pacific digital collaboration. </a:t>
            </a:r>
          </a:p>
          <a:p>
            <a:pPr lvl="1"/>
            <a:r>
              <a:rPr lang="en-US" sz="1600">
                <a:latin typeface="Arial"/>
                <a:ea typeface="+mn-lt"/>
                <a:cs typeface="+mn-lt"/>
              </a:rPr>
              <a:t>The symposium enabled the consortium to develop targeted pilot project strategies, helping to turn proposed frameworks into practical implementation plans. </a:t>
            </a:r>
          </a:p>
          <a:p>
            <a:pPr lvl="1"/>
            <a:r>
              <a:rPr lang="en-US" sz="1600">
                <a:latin typeface="Arial"/>
                <a:cs typeface="Arial"/>
              </a:rPr>
              <a:t>From 31 March until 7 April 2025</a:t>
            </a:r>
            <a:r>
              <a:rPr lang="en-US" sz="1600">
                <a:latin typeface="Arial"/>
                <a:ea typeface="+mn-lt"/>
                <a:cs typeface="+mn-lt"/>
              </a:rPr>
              <a:t>, the </a:t>
            </a:r>
            <a:r>
              <a:rPr lang="en-US" sz="1600" b="1">
                <a:latin typeface="Arial"/>
                <a:ea typeface="+mn-lt"/>
                <a:cs typeface="+mn-lt"/>
                <a:hlinkClick r:id="rId5"/>
              </a:rPr>
              <a:t>EU-Japan Digital Week</a:t>
            </a:r>
            <a:r>
              <a:rPr lang="en-US" sz="1600">
                <a:latin typeface="Arial"/>
                <a:ea typeface="+mn-lt"/>
                <a:cs typeface="+mn-lt"/>
              </a:rPr>
              <a:t> took place in Tokyo, organised as part of the EU-Japan Digital Partnership.</a:t>
            </a:r>
          </a:p>
          <a:p>
            <a:pPr lvl="1"/>
            <a:r>
              <a:rPr lang="en-US" sz="1600">
                <a:ea typeface="+mn-lt"/>
                <a:cs typeface="+mn-lt"/>
              </a:rPr>
              <a:t>On 28-29 October 2025, the </a:t>
            </a:r>
            <a:r>
              <a:rPr lang="en-US" sz="1600" b="1">
                <a:ea typeface="+mn-lt"/>
                <a:cs typeface="+mn-lt"/>
                <a:hlinkClick r:id="rId6"/>
              </a:rPr>
              <a:t>EU-Indo-Pacific Digital Partnership Conference</a:t>
            </a:r>
            <a:r>
              <a:rPr lang="en-US" sz="1600">
                <a:ea typeface="+mn-lt"/>
                <a:cs typeface="+mn-lt"/>
              </a:rPr>
              <a:t> brought together key stakeholders to discuss and advance the cooperation between the EU and Indo-Pacific countries in the field of digital technologies and their application.</a:t>
            </a:r>
          </a:p>
          <a:p>
            <a:pPr lvl="1"/>
            <a:endParaRPr lang="en-US" sz="1600">
              <a:ea typeface="+mn-lt"/>
              <a:cs typeface="+mn-lt"/>
            </a:endParaRPr>
          </a:p>
          <a:p>
            <a:endParaRPr lang="en-US" sz="1600">
              <a:ea typeface="+mn-lt"/>
              <a:cs typeface="+mn-lt"/>
            </a:endParaRPr>
          </a:p>
        </p:txBody>
      </p:sp>
      <p:sp>
        <p:nvSpPr>
          <p:cNvPr id="6" name="Footer Placeholder 5">
            <a:extLst>
              <a:ext uri="{FF2B5EF4-FFF2-40B4-BE49-F238E27FC236}">
                <a16:creationId xmlns:a16="http://schemas.microsoft.com/office/drawing/2014/main" id="{ABBDD3D6-8899-6160-D21B-44DF21C961E0}"/>
              </a:ext>
            </a:extLst>
          </p:cNvPr>
          <p:cNvSpPr>
            <a:spLocks noGrp="1"/>
          </p:cNvSpPr>
          <p:nvPr>
            <p:ph type="ftr" sz="quarter" idx="3"/>
          </p:nvPr>
        </p:nvSpPr>
        <p:spPr/>
        <p:txBody>
          <a:bodyPr/>
          <a:lstStyle/>
          <a:p>
            <a:pPr>
              <a:buClr>
                <a:srgbClr val="2B3990"/>
              </a:buClr>
              <a:buSzPts val="1200"/>
              <a:buFont typeface="Lato"/>
              <a:buNone/>
            </a:pPr>
            <a:r>
              <a:rPr lang="en-GB">
                <a:ea typeface="Lato"/>
                <a:cs typeface="Lato"/>
                <a:sym typeface="Lato"/>
              </a:rPr>
              <a:t>©INPACE 2024-2027</a:t>
            </a:r>
            <a:endParaRPr lang="en-GB"/>
          </a:p>
        </p:txBody>
      </p:sp>
    </p:spTree>
    <p:extLst>
      <p:ext uri="{BB962C8B-B14F-4D97-AF65-F5344CB8AC3E}">
        <p14:creationId xmlns:p14="http://schemas.microsoft.com/office/powerpoint/2010/main" val="483801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6595F-94D3-E13F-6C9B-EB6D71E7DA2D}"/>
            </a:ext>
          </a:extLst>
        </p:cNvPr>
        <p:cNvGrpSpPr/>
        <p:nvPr/>
      </p:nvGrpSpPr>
      <p:grpSpPr>
        <a:xfrm>
          <a:off x="0" y="0"/>
          <a:ext cx="0" cy="0"/>
          <a:chOff x="0" y="0"/>
          <a:chExt cx="0" cy="0"/>
        </a:xfrm>
      </p:grpSpPr>
      <p:sp>
        <p:nvSpPr>
          <p:cNvPr id="6" name="Footer Placeholder 7">
            <a:extLst>
              <a:ext uri="{FF2B5EF4-FFF2-40B4-BE49-F238E27FC236}">
                <a16:creationId xmlns:a16="http://schemas.microsoft.com/office/drawing/2014/main" id="{A554EC4B-23AD-2C62-1BB4-D83A351715C7}"/>
              </a:ext>
            </a:extLst>
          </p:cNvPr>
          <p:cNvSpPr txBox="1">
            <a:spLocks/>
          </p:cNvSpPr>
          <p:nvPr/>
        </p:nvSpPr>
        <p:spPr>
          <a:xfrm>
            <a:off x="4038600" y="6356350"/>
            <a:ext cx="4114800" cy="365125"/>
          </a:xfrm>
          <a:prstGeom prst="rect">
            <a:avLst/>
          </a:prstGeom>
          <a:noFill/>
          <a:ln>
            <a:noFill/>
          </a:ln>
        </p:spPr>
        <p:txBody>
          <a:bodyPr spcFirstLastPara="1" vert="horz" wrap="square" lIns="91425" tIns="45700" rIns="91425" bIns="45700" rtlCol="0" anchor="ctr" anchorCtr="0">
            <a:normAutofit/>
          </a:bodyPr>
          <a:lstStyle>
            <a:lvl1pPr marL="0" lvl="0" indent="0" algn="l" defTabSz="914400" rtl="0" eaLnBrk="1" latinLnBrk="0" hangingPunct="1">
              <a:lnSpc>
                <a:spcPct val="90000"/>
              </a:lnSpc>
              <a:spcBef>
                <a:spcPts val="0"/>
              </a:spcBef>
              <a:spcAft>
                <a:spcPts val="0"/>
              </a:spcAft>
              <a:buClr>
                <a:srgbClr val="2B3990"/>
              </a:buClr>
              <a:buSzPts val="1000"/>
              <a:buFont typeface="Lato"/>
              <a:buNone/>
              <a:defRPr sz="1100" b="0" i="1" kern="1200">
                <a:solidFill>
                  <a:srgbClr val="2B3990"/>
                </a:solidFill>
                <a:latin typeface="Lato"/>
                <a:ea typeface="Lato"/>
                <a:cs typeface="Lato"/>
                <a:sym typeface="Lato"/>
              </a:defRPr>
            </a:lvl1pPr>
            <a:lvl2pPr marL="914400" lvl="1" indent="-342900" algn="l" defTabSz="914400" rtl="0" eaLnBrk="1" latinLnBrk="0" hangingPunct="1">
              <a:lnSpc>
                <a:spcPct val="90000"/>
              </a:lnSpc>
              <a:spcBef>
                <a:spcPts val="500"/>
              </a:spcBef>
              <a:spcAft>
                <a:spcPts val="0"/>
              </a:spcAft>
              <a:buClr>
                <a:srgbClr val="3A3838"/>
              </a:buClr>
              <a:buSzPts val="1800"/>
              <a:buFontTx/>
              <a:buChar char="▪"/>
              <a:defRPr sz="2400" kern="1200">
                <a:solidFill>
                  <a:schemeClr val="tx1"/>
                </a:solidFill>
                <a:latin typeface="Helvetica" pitchFamily="2" charset="0"/>
                <a:ea typeface="+mn-ea"/>
                <a:cs typeface="+mn-cs"/>
              </a:defRPr>
            </a:lvl2pPr>
            <a:lvl3pPr marL="1371600" lvl="2" indent="-342900" algn="l" defTabSz="914400" rtl="0" eaLnBrk="1" latinLnBrk="0" hangingPunct="1">
              <a:lnSpc>
                <a:spcPct val="90000"/>
              </a:lnSpc>
              <a:spcBef>
                <a:spcPts val="500"/>
              </a:spcBef>
              <a:spcAft>
                <a:spcPts val="0"/>
              </a:spcAft>
              <a:buClr>
                <a:srgbClr val="3A3838"/>
              </a:buClr>
              <a:buSzPts val="1800"/>
              <a:buFont typeface="Arial" panose="020B0604020202020204" pitchFamily="34" charset="0"/>
              <a:buChar char="▪"/>
              <a:defRPr sz="2000" kern="1200">
                <a:solidFill>
                  <a:schemeClr val="tx1"/>
                </a:solidFill>
                <a:latin typeface="Helvetica" pitchFamily="2" charset="0"/>
                <a:ea typeface="+mn-ea"/>
                <a:cs typeface="+mn-cs"/>
              </a:defRPr>
            </a:lvl3pPr>
            <a:lvl4pPr marL="1828800" lvl="3"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4pPr>
            <a:lvl5pPr marL="2286000" lvl="4"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lgn="ctr">
              <a:buSzPts val="1200"/>
            </a:pPr>
            <a:r>
              <a:rPr lang="en-GB" sz="1200" b="1" i="0" noProof="0">
                <a:solidFill>
                  <a:schemeClr val="tx1">
                    <a:lumMod val="95000"/>
                    <a:lumOff val="5000"/>
                  </a:schemeClr>
                </a:solidFill>
                <a:latin typeface="+mn-lt"/>
              </a:rPr>
              <a:t>©INPACE 2024-2027</a:t>
            </a:r>
          </a:p>
        </p:txBody>
      </p:sp>
      <p:sp>
        <p:nvSpPr>
          <p:cNvPr id="3" name="Slide Number Placeholder 10">
            <a:extLst>
              <a:ext uri="{FF2B5EF4-FFF2-40B4-BE49-F238E27FC236}">
                <a16:creationId xmlns:a16="http://schemas.microsoft.com/office/drawing/2014/main" id="{068DB919-32FE-B2AF-38A9-5F7000EFCF71}"/>
              </a:ext>
            </a:extLst>
          </p:cNvPr>
          <p:cNvSpPr>
            <a:spLocks noGrp="1"/>
          </p:cNvSpPr>
          <p:nvPr>
            <p:ph type="sldNum" sz="quarter" idx="12"/>
          </p:nvPr>
        </p:nvSpPr>
        <p:spPr>
          <a:xfrm>
            <a:off x="8610600" y="6356350"/>
            <a:ext cx="2743200" cy="365125"/>
          </a:xfrm>
        </p:spPr>
        <p:txBody>
          <a:bodyPr/>
          <a:lstStyle/>
          <a:p>
            <a:fld id="{8782BFEE-EB8F-DB48-8DE7-FAD35D4F1A54}" type="slidenum">
              <a:rPr lang="en-GB" noProof="0" smtClean="0"/>
              <a:t>17</a:t>
            </a:fld>
            <a:endParaRPr lang="en-GB" noProof="0"/>
          </a:p>
        </p:txBody>
      </p:sp>
      <p:sp>
        <p:nvSpPr>
          <p:cNvPr id="5" name="Title 1">
            <a:extLst>
              <a:ext uri="{FF2B5EF4-FFF2-40B4-BE49-F238E27FC236}">
                <a16:creationId xmlns:a16="http://schemas.microsoft.com/office/drawing/2014/main" id="{6943FF69-1664-79C3-6B35-147C5577ABF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41680"/>
                </a:solidFill>
                <a:latin typeface="+mj-lt"/>
                <a:ea typeface="Lato" panose="020F0502020204030203" pitchFamily="34" charset="0"/>
                <a:cs typeface="Lato" panose="020F0502020204030203" pitchFamily="34" charset="0"/>
              </a:defRPr>
            </a:lvl1pPr>
          </a:lstStyle>
          <a:p>
            <a:r>
              <a:rPr lang="fr-FR" dirty="0">
                <a:ea typeface="Lato"/>
                <a:cs typeface="Arial"/>
              </a:rPr>
              <a:t>Pilot </a:t>
            </a:r>
            <a:r>
              <a:rPr lang="fr-FR" dirty="0" err="1">
                <a:ea typeface="Lato"/>
                <a:cs typeface="Arial"/>
              </a:rPr>
              <a:t>projects</a:t>
            </a:r>
            <a:endParaRPr lang="en-GB" b="0" dirty="0">
              <a:solidFill>
                <a:srgbClr val="000000"/>
              </a:solidFill>
              <a:ea typeface="Lato"/>
              <a:cs typeface="Arial"/>
            </a:endParaRPr>
          </a:p>
          <a:p>
            <a:endParaRPr lang="en-GB" dirty="0"/>
          </a:p>
        </p:txBody>
      </p:sp>
      <p:grpSp>
        <p:nvGrpSpPr>
          <p:cNvPr id="12" name="Groupe 11">
            <a:extLst>
              <a:ext uri="{FF2B5EF4-FFF2-40B4-BE49-F238E27FC236}">
                <a16:creationId xmlns:a16="http://schemas.microsoft.com/office/drawing/2014/main" id="{6BC475D3-958D-2FDF-FB1B-B39237F7B2F8}"/>
              </a:ext>
            </a:extLst>
          </p:cNvPr>
          <p:cNvGrpSpPr/>
          <p:nvPr/>
        </p:nvGrpSpPr>
        <p:grpSpPr>
          <a:xfrm>
            <a:off x="869122" y="2947621"/>
            <a:ext cx="3200400" cy="2634223"/>
            <a:chOff x="838200" y="2373360"/>
            <a:chExt cx="3200400" cy="2634223"/>
          </a:xfrm>
        </p:grpSpPr>
        <p:sp>
          <p:nvSpPr>
            <p:cNvPr id="2" name="TextBox 1">
              <a:extLst>
                <a:ext uri="{FF2B5EF4-FFF2-40B4-BE49-F238E27FC236}">
                  <a16:creationId xmlns:a16="http://schemas.microsoft.com/office/drawing/2014/main" id="{F6B801BB-0F86-1DDE-FF94-C65EBE660682}"/>
                </a:ext>
              </a:extLst>
            </p:cNvPr>
            <p:cNvSpPr txBox="1"/>
            <p:nvPr/>
          </p:nvSpPr>
          <p:spPr>
            <a:xfrm>
              <a:off x="838200" y="2651210"/>
              <a:ext cx="3081617" cy="2356373"/>
            </a:xfrm>
            <a:prstGeom prst="roundRect">
              <a:avLst>
                <a:gd name="adj" fmla="val 9728"/>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342900" indent="-342900">
                <a:buFont typeface="Arial,Sans-Serif"/>
                <a:buChar char="•"/>
              </a:pPr>
              <a:r>
                <a:rPr lang="fr-FR" sz="2000" dirty="0">
                  <a:cs typeface="Arial"/>
                </a:rPr>
                <a:t>Cross-</a:t>
              </a:r>
              <a:r>
                <a:rPr lang="fr-FR" sz="2000" dirty="0" err="1">
                  <a:cs typeface="Arial"/>
                </a:rPr>
                <a:t>domain</a:t>
              </a:r>
              <a:r>
                <a:rPr lang="fr-FR" sz="2000" dirty="0">
                  <a:cs typeface="Arial"/>
                </a:rPr>
                <a:t> data exchange </a:t>
              </a:r>
              <a:r>
                <a:rPr lang="fr-FR" sz="2000" dirty="0" err="1">
                  <a:cs typeface="Arial"/>
                </a:rPr>
                <a:t>PlugTest</a:t>
              </a:r>
              <a:r>
                <a:rPr lang="fr-FR" sz="2000" dirty="0">
                  <a:cs typeface="Arial"/>
                </a:rPr>
                <a:t> (2025)</a:t>
              </a:r>
              <a:endParaRPr lang="en-US" sz="2000" dirty="0">
                <a:cs typeface="Arial"/>
              </a:endParaRPr>
            </a:p>
            <a:p>
              <a:pPr marL="342900" indent="-342900">
                <a:buFont typeface="Arial,Sans-Serif"/>
                <a:buChar char="•"/>
              </a:pPr>
              <a:r>
                <a:rPr lang="en-US" sz="2000" dirty="0">
                  <a:cs typeface="Arial"/>
                </a:rPr>
                <a:t>​</a:t>
              </a:r>
              <a:r>
                <a:rPr lang="fr-FR" sz="2000" dirty="0">
                  <a:cs typeface="Arial"/>
                </a:rPr>
                <a:t>Digital Public Infrastructure Interoperability Hackathon (2025)</a:t>
              </a:r>
            </a:p>
          </p:txBody>
        </p:sp>
        <p:sp>
          <p:nvSpPr>
            <p:cNvPr id="9" name="Ellipse 8">
              <a:extLst>
                <a:ext uri="{FF2B5EF4-FFF2-40B4-BE49-F238E27FC236}">
                  <a16:creationId xmlns:a16="http://schemas.microsoft.com/office/drawing/2014/main" id="{32921339-0B6E-8754-28F8-B3757682B819}"/>
                </a:ext>
              </a:extLst>
            </p:cNvPr>
            <p:cNvSpPr/>
            <p:nvPr/>
          </p:nvSpPr>
          <p:spPr>
            <a:xfrm>
              <a:off x="3482900" y="2373360"/>
              <a:ext cx="555700" cy="555700"/>
            </a:xfrm>
            <a:prstGeom prst="ellipse">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0" rIns="72000" bIns="0" rtlCol="0" anchor="ctr"/>
            <a:lstStyle/>
            <a:p>
              <a:pPr lvl="0" algn="ctr">
                <a:defRPr/>
              </a:pPr>
              <a:r>
                <a:rPr lang="fr-FR" sz="4000" b="1" dirty="0">
                  <a:solidFill>
                    <a:srgbClr val="00B050"/>
                  </a:solidFill>
                  <a:sym typeface="Wingdings" panose="05000000000000000000" pitchFamily="2" charset="2"/>
                </a:rPr>
                <a:t></a:t>
              </a:r>
              <a:endParaRPr lang="fr-FR" sz="4000" b="1" dirty="0">
                <a:solidFill>
                  <a:srgbClr val="00B050"/>
                </a:solidFill>
              </a:endParaRPr>
            </a:p>
          </p:txBody>
        </p:sp>
      </p:grpSp>
      <p:grpSp>
        <p:nvGrpSpPr>
          <p:cNvPr id="14" name="Groupe 13">
            <a:extLst>
              <a:ext uri="{FF2B5EF4-FFF2-40B4-BE49-F238E27FC236}">
                <a16:creationId xmlns:a16="http://schemas.microsoft.com/office/drawing/2014/main" id="{64F25719-FA78-773D-B1D7-374A45B50A56}"/>
              </a:ext>
            </a:extLst>
          </p:cNvPr>
          <p:cNvGrpSpPr/>
          <p:nvPr/>
        </p:nvGrpSpPr>
        <p:grpSpPr>
          <a:xfrm>
            <a:off x="4510663" y="3175732"/>
            <a:ext cx="3378662" cy="2198157"/>
            <a:chOff x="4479741" y="2601471"/>
            <a:chExt cx="3378662" cy="2198157"/>
          </a:xfrm>
        </p:grpSpPr>
        <p:sp>
          <p:nvSpPr>
            <p:cNvPr id="7" name="TextBox 1">
              <a:extLst>
                <a:ext uri="{FF2B5EF4-FFF2-40B4-BE49-F238E27FC236}">
                  <a16:creationId xmlns:a16="http://schemas.microsoft.com/office/drawing/2014/main" id="{A4D1194F-9D5C-7182-8807-64513C3F2F33}"/>
                </a:ext>
              </a:extLst>
            </p:cNvPr>
            <p:cNvSpPr txBox="1"/>
            <p:nvPr/>
          </p:nvSpPr>
          <p:spPr>
            <a:xfrm>
              <a:off x="4479741" y="2768890"/>
              <a:ext cx="3299285" cy="2030738"/>
            </a:xfrm>
            <a:prstGeom prst="roundRect">
              <a:avLst>
                <a:gd name="adj" fmla="val 9728"/>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342900" indent="-342900">
                <a:buFont typeface="Arial,Sans-Serif"/>
                <a:buChar char="•"/>
              </a:pPr>
              <a:r>
                <a:rPr lang="fr-FR" sz="2000" dirty="0">
                  <a:cs typeface="Arial"/>
                </a:rPr>
                <a:t>Disruptive </a:t>
              </a:r>
              <a:r>
                <a:rPr lang="fr-FR" sz="2000" dirty="0" err="1">
                  <a:cs typeface="Arial"/>
                </a:rPr>
                <a:t>semiconductor</a:t>
              </a:r>
              <a:r>
                <a:rPr lang="fr-FR" sz="2000" dirty="0">
                  <a:cs typeface="Arial"/>
                </a:rPr>
                <a:t> technologies </a:t>
              </a:r>
              <a:r>
                <a:rPr lang="fr-FR" sz="2000" dirty="0" err="1">
                  <a:cs typeface="Arial"/>
                </a:rPr>
                <a:t>testbed</a:t>
              </a:r>
              <a:r>
                <a:rPr lang="fr-FR" sz="2000" dirty="0">
                  <a:cs typeface="Arial"/>
                </a:rPr>
                <a:t> </a:t>
              </a:r>
            </a:p>
            <a:p>
              <a:pPr marL="342900" indent="-342900">
                <a:buFont typeface="Arial,Sans-Serif"/>
                <a:buChar char="•"/>
              </a:pPr>
              <a:r>
                <a:rPr lang="fr-FR" sz="2000" dirty="0">
                  <a:cs typeface="Arial"/>
                </a:rPr>
                <a:t>NICT/ESA </a:t>
              </a:r>
              <a:r>
                <a:rPr lang="fr-FR" sz="2000" dirty="0" err="1">
                  <a:cs typeface="Arial"/>
                </a:rPr>
                <a:t>project</a:t>
              </a:r>
              <a:r>
                <a:rPr lang="fr-FR" sz="2000" dirty="0">
                  <a:cs typeface="Arial"/>
                </a:rPr>
                <a:t> on 6G in non </a:t>
              </a:r>
              <a:r>
                <a:rPr lang="fr-FR" sz="2000" dirty="0" err="1">
                  <a:cs typeface="Arial"/>
                </a:rPr>
                <a:t>terrestrial</a:t>
              </a:r>
              <a:r>
                <a:rPr lang="fr-FR" sz="2000" dirty="0">
                  <a:cs typeface="Arial"/>
                </a:rPr>
                <a:t> networks </a:t>
              </a:r>
            </a:p>
          </p:txBody>
        </p:sp>
        <p:sp>
          <p:nvSpPr>
            <p:cNvPr id="10" name="Ellipse 9">
              <a:extLst>
                <a:ext uri="{FF2B5EF4-FFF2-40B4-BE49-F238E27FC236}">
                  <a16:creationId xmlns:a16="http://schemas.microsoft.com/office/drawing/2014/main" id="{27FC3A04-1A4C-1723-3A06-16CFD7446FB7}"/>
                </a:ext>
              </a:extLst>
            </p:cNvPr>
            <p:cNvSpPr/>
            <p:nvPr/>
          </p:nvSpPr>
          <p:spPr>
            <a:xfrm>
              <a:off x="7302703" y="2601471"/>
              <a:ext cx="555700" cy="555700"/>
            </a:xfrm>
            <a:prstGeom prst="ellipse">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fr-FR" sz="4000" b="1" dirty="0">
                  <a:solidFill>
                    <a:srgbClr val="92D050"/>
                  </a:solidFill>
                  <a:sym typeface="Wingdings" panose="05000000000000000000" pitchFamily="2" charset="2"/>
                </a:rPr>
                <a:t></a:t>
              </a:r>
              <a:endParaRPr lang="fr-FR" sz="4000" b="1" dirty="0">
                <a:solidFill>
                  <a:srgbClr val="92D050"/>
                </a:solidFill>
              </a:endParaRPr>
            </a:p>
          </p:txBody>
        </p:sp>
      </p:grpSp>
      <p:grpSp>
        <p:nvGrpSpPr>
          <p:cNvPr id="13" name="Groupe 12">
            <a:extLst>
              <a:ext uri="{FF2B5EF4-FFF2-40B4-BE49-F238E27FC236}">
                <a16:creationId xmlns:a16="http://schemas.microsoft.com/office/drawing/2014/main" id="{817F8ED1-0138-0164-4DB1-2E00BA40D9CC}"/>
              </a:ext>
            </a:extLst>
          </p:cNvPr>
          <p:cNvGrpSpPr/>
          <p:nvPr/>
        </p:nvGrpSpPr>
        <p:grpSpPr>
          <a:xfrm>
            <a:off x="8542071" y="3182981"/>
            <a:ext cx="3461086" cy="2190908"/>
            <a:chOff x="8519983" y="2491040"/>
            <a:chExt cx="3461086" cy="2190908"/>
          </a:xfrm>
        </p:grpSpPr>
        <p:sp>
          <p:nvSpPr>
            <p:cNvPr id="8" name="TextBox 1">
              <a:extLst>
                <a:ext uri="{FF2B5EF4-FFF2-40B4-BE49-F238E27FC236}">
                  <a16:creationId xmlns:a16="http://schemas.microsoft.com/office/drawing/2014/main" id="{982F4983-FA06-4839-2F18-7B21A2CF3690}"/>
                </a:ext>
              </a:extLst>
            </p:cNvPr>
            <p:cNvSpPr txBox="1"/>
            <p:nvPr/>
          </p:nvSpPr>
          <p:spPr>
            <a:xfrm>
              <a:off x="8519983" y="2651210"/>
              <a:ext cx="3299285" cy="2030738"/>
            </a:xfrm>
            <a:prstGeom prst="roundRect">
              <a:avLst>
                <a:gd name="adj" fmla="val 9728"/>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342900" indent="-342900">
                <a:buFont typeface="Arial,Sans-Serif"/>
                <a:buChar char="•"/>
              </a:pPr>
              <a:r>
                <a:rPr lang="fr-FR" sz="2000" dirty="0">
                  <a:cs typeface="Arial"/>
                </a:rPr>
                <a:t>Digital Public Infrastructure </a:t>
              </a:r>
              <a:r>
                <a:rPr lang="fr-FR" sz="2000" dirty="0" err="1">
                  <a:cs typeface="Arial"/>
                </a:rPr>
                <a:t>interoperability</a:t>
              </a:r>
              <a:r>
                <a:rPr lang="fr-FR" sz="2000" dirty="0">
                  <a:cs typeface="Arial"/>
                </a:rPr>
                <a:t>  hackathon (Tokyo 2026)</a:t>
              </a:r>
              <a:endParaRPr lang="en-US" sz="2000" dirty="0">
                <a:cs typeface="Arial"/>
              </a:endParaRPr>
            </a:p>
            <a:p>
              <a:pPr marL="342900" indent="-342900">
                <a:buFont typeface="Arial,Sans-Serif"/>
                <a:buChar char="•"/>
              </a:pPr>
              <a:r>
                <a:rPr lang="en-US" sz="2000" dirty="0">
                  <a:cs typeface="Arial"/>
                </a:rPr>
                <a:t>​</a:t>
              </a:r>
              <a:r>
                <a:rPr lang="fr-FR" sz="2000" dirty="0">
                  <a:solidFill>
                    <a:schemeClr val="tx1"/>
                  </a:solidFill>
                </a:rPr>
                <a:t>AI-</a:t>
              </a:r>
              <a:r>
                <a:rPr lang="fr-FR" sz="2000" dirty="0" err="1">
                  <a:solidFill>
                    <a:schemeClr val="tx1"/>
                  </a:solidFill>
                </a:rPr>
                <a:t>Ready</a:t>
              </a:r>
              <a:r>
                <a:rPr lang="fr-FR" sz="2000" dirty="0">
                  <a:solidFill>
                    <a:schemeClr val="tx1"/>
                  </a:solidFill>
                </a:rPr>
                <a:t> data Challenge </a:t>
              </a:r>
              <a:r>
                <a:rPr lang="fr-FR" sz="2000" dirty="0">
                  <a:cs typeface="Arial"/>
                </a:rPr>
                <a:t>(Seoul 2026)</a:t>
              </a:r>
            </a:p>
          </p:txBody>
        </p:sp>
        <p:sp>
          <p:nvSpPr>
            <p:cNvPr id="11" name="Ellipse 10">
              <a:extLst>
                <a:ext uri="{FF2B5EF4-FFF2-40B4-BE49-F238E27FC236}">
                  <a16:creationId xmlns:a16="http://schemas.microsoft.com/office/drawing/2014/main" id="{34240CB2-3604-C5A2-586F-2C7B780DE1CD}"/>
                </a:ext>
              </a:extLst>
            </p:cNvPr>
            <p:cNvSpPr/>
            <p:nvPr/>
          </p:nvSpPr>
          <p:spPr>
            <a:xfrm>
              <a:off x="11425369" y="2491040"/>
              <a:ext cx="555700" cy="555700"/>
            </a:xfrm>
            <a:prstGeom prst="ellipse">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p>
              <a:pPr lvl="0" algn="ctr">
                <a:defRPr/>
              </a:pPr>
              <a:r>
                <a:rPr lang="fr-FR" sz="4000" b="1" dirty="0">
                  <a:solidFill>
                    <a:srgbClr val="FFC000"/>
                  </a:solidFill>
                  <a:sym typeface="Wingdings" panose="05000000000000000000" pitchFamily="2" charset="2"/>
                </a:rPr>
                <a:t></a:t>
              </a:r>
              <a:endParaRPr lang="fr-FR" sz="4000" b="1" dirty="0">
                <a:solidFill>
                  <a:srgbClr val="FFC000"/>
                </a:solidFill>
              </a:endParaRPr>
            </a:p>
          </p:txBody>
        </p:sp>
      </p:grpSp>
      <p:sp>
        <p:nvSpPr>
          <p:cNvPr id="15" name="Content Placeholder 2">
            <a:extLst>
              <a:ext uri="{FF2B5EF4-FFF2-40B4-BE49-F238E27FC236}">
                <a16:creationId xmlns:a16="http://schemas.microsoft.com/office/drawing/2014/main" id="{AD9001FC-6BEC-5854-2793-30C8C62B236E}"/>
              </a:ext>
            </a:extLst>
          </p:cNvPr>
          <p:cNvSpPr>
            <a:spLocks noGrp="1"/>
          </p:cNvSpPr>
          <p:nvPr>
            <p:ph idx="1"/>
          </p:nvPr>
        </p:nvSpPr>
        <p:spPr>
          <a:xfrm>
            <a:off x="922130" y="1513782"/>
            <a:ext cx="11132930" cy="1325563"/>
          </a:xfrm>
        </p:spPr>
        <p:txBody>
          <a:bodyPr>
            <a:normAutofit/>
          </a:bodyPr>
          <a:lstStyle/>
          <a:p>
            <a:r>
              <a:rPr lang="en-GB" sz="2200" dirty="0"/>
              <a:t>We are looking to connect with RIA and Move from talk to action</a:t>
            </a:r>
          </a:p>
          <a:p>
            <a:r>
              <a:rPr lang="en-GB" sz="2200" dirty="0"/>
              <a:t>Actions which are seeds for following interactions and projects</a:t>
            </a:r>
          </a:p>
          <a:p>
            <a:r>
              <a:rPr lang="en-GB" sz="2200" dirty="0"/>
              <a:t>6 done / on-going / under preparation:</a:t>
            </a:r>
          </a:p>
        </p:txBody>
      </p:sp>
    </p:spTree>
    <p:extLst>
      <p:ext uri="{BB962C8B-B14F-4D97-AF65-F5344CB8AC3E}">
        <p14:creationId xmlns:p14="http://schemas.microsoft.com/office/powerpoint/2010/main" val="1903265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59909F7-01BA-A406-B2F7-D9B4AA9E8161}"/>
              </a:ext>
            </a:extLst>
          </p:cNvPr>
          <p:cNvSpPr>
            <a:spLocks noGrp="1"/>
          </p:cNvSpPr>
          <p:nvPr>
            <p:ph type="sldNum" sz="quarter" idx="12"/>
          </p:nvPr>
        </p:nvSpPr>
        <p:spPr/>
        <p:txBody>
          <a:bodyPr/>
          <a:lstStyle/>
          <a:p>
            <a:fld id="{8782BFEE-EB8F-DB48-8DE7-FAD35D4F1A54}" type="slidenum">
              <a:rPr lang="en-CH" smtClean="0"/>
              <a:pPr/>
              <a:t>18</a:t>
            </a:fld>
            <a:endParaRPr lang="en-CH"/>
          </a:p>
        </p:txBody>
      </p:sp>
      <p:sp>
        <p:nvSpPr>
          <p:cNvPr id="3" name="Titre 2">
            <a:extLst>
              <a:ext uri="{FF2B5EF4-FFF2-40B4-BE49-F238E27FC236}">
                <a16:creationId xmlns:a16="http://schemas.microsoft.com/office/drawing/2014/main" id="{CAA6174E-0358-5DA0-7E63-F9E11C0F372C}"/>
              </a:ext>
            </a:extLst>
          </p:cNvPr>
          <p:cNvSpPr>
            <a:spLocks noGrp="1"/>
          </p:cNvSpPr>
          <p:nvPr>
            <p:ph type="title"/>
          </p:nvPr>
        </p:nvSpPr>
        <p:spPr>
          <a:xfrm>
            <a:off x="838200" y="365125"/>
            <a:ext cx="10901516" cy="1325563"/>
          </a:xfrm>
        </p:spPr>
        <p:txBody>
          <a:bodyPr/>
          <a:lstStyle/>
          <a:p>
            <a:r>
              <a:rPr lang="fr-FR" dirty="0">
                <a:cs typeface="Arial"/>
              </a:rPr>
              <a:t>Digital Public Infrastructure </a:t>
            </a:r>
            <a:r>
              <a:rPr lang="fr-FR" dirty="0" err="1">
                <a:cs typeface="Arial"/>
              </a:rPr>
              <a:t>interoperability</a:t>
            </a:r>
            <a:r>
              <a:rPr lang="fr-FR" dirty="0">
                <a:cs typeface="Arial"/>
              </a:rPr>
              <a:t> hackathon</a:t>
            </a:r>
            <a:endParaRPr lang="fr-FR" dirty="0"/>
          </a:p>
        </p:txBody>
      </p:sp>
      <p:sp>
        <p:nvSpPr>
          <p:cNvPr id="4" name="Espace réservé du contenu 3">
            <a:extLst>
              <a:ext uri="{FF2B5EF4-FFF2-40B4-BE49-F238E27FC236}">
                <a16:creationId xmlns:a16="http://schemas.microsoft.com/office/drawing/2014/main" id="{D3A0E44F-965E-4D01-A24E-016D0DC9628D}"/>
              </a:ext>
            </a:extLst>
          </p:cNvPr>
          <p:cNvSpPr>
            <a:spLocks noGrp="1"/>
          </p:cNvSpPr>
          <p:nvPr>
            <p:ph sz="half" idx="1"/>
          </p:nvPr>
        </p:nvSpPr>
        <p:spPr/>
        <p:txBody>
          <a:bodyPr>
            <a:normAutofit lnSpcReduction="10000"/>
          </a:bodyPr>
          <a:lstStyle/>
          <a:p>
            <a:pPr>
              <a:lnSpc>
                <a:spcPct val="100000"/>
              </a:lnSpc>
            </a:pPr>
            <a:r>
              <a:rPr lang="fr-FR" dirty="0"/>
              <a:t>Focus on Digital </a:t>
            </a:r>
            <a:r>
              <a:rPr lang="fr-FR" dirty="0" err="1"/>
              <a:t>identity</a:t>
            </a:r>
            <a:r>
              <a:rPr lang="fr-FR" dirty="0"/>
              <a:t>, </a:t>
            </a:r>
            <a:r>
              <a:rPr lang="fr-FR" dirty="0" err="1"/>
              <a:t>dataspace</a:t>
            </a:r>
            <a:r>
              <a:rPr lang="fr-FR" dirty="0"/>
              <a:t>, </a:t>
            </a:r>
            <a:r>
              <a:rPr lang="fr-FR" dirty="0" err="1"/>
              <a:t>context</a:t>
            </a:r>
            <a:r>
              <a:rPr lang="fr-FR" dirty="0"/>
              <a:t> information</a:t>
            </a:r>
          </a:p>
          <a:p>
            <a:pPr>
              <a:lnSpc>
                <a:spcPct val="100000"/>
              </a:lnSpc>
            </a:pPr>
            <a:r>
              <a:rPr lang="fr-FR" dirty="0" err="1"/>
              <a:t>Projects</a:t>
            </a:r>
            <a:r>
              <a:rPr lang="fr-FR" dirty="0"/>
              <a:t> </a:t>
            </a:r>
            <a:r>
              <a:rPr lang="fr-FR" dirty="0" err="1"/>
              <a:t>encouraged</a:t>
            </a:r>
            <a:r>
              <a:rPr lang="fr-FR" dirty="0"/>
              <a:t> to:</a:t>
            </a:r>
          </a:p>
          <a:p>
            <a:pPr lvl="1">
              <a:lnSpc>
                <a:spcPct val="100000"/>
              </a:lnSpc>
            </a:pPr>
            <a:r>
              <a:rPr lang="fr-FR" dirty="0"/>
              <a:t>Engage team</a:t>
            </a:r>
          </a:p>
          <a:p>
            <a:pPr lvl="1">
              <a:lnSpc>
                <a:spcPct val="100000"/>
              </a:lnSpc>
            </a:pPr>
            <a:r>
              <a:rPr lang="fr-FR" dirty="0" err="1"/>
              <a:t>Provide</a:t>
            </a:r>
            <a:r>
              <a:rPr lang="fr-FR" dirty="0"/>
              <a:t> tech support</a:t>
            </a:r>
          </a:p>
          <a:p>
            <a:pPr lvl="1">
              <a:lnSpc>
                <a:spcPct val="100000"/>
              </a:lnSpc>
            </a:pPr>
            <a:r>
              <a:rPr lang="fr-FR" dirty="0"/>
              <a:t>Webinars to propose </a:t>
            </a:r>
            <a:r>
              <a:rPr lang="fr-FR" dirty="0" err="1"/>
              <a:t>their</a:t>
            </a:r>
            <a:r>
              <a:rPr lang="fr-FR" dirty="0"/>
              <a:t> stack to participants</a:t>
            </a:r>
          </a:p>
          <a:p>
            <a:pPr lvl="1">
              <a:lnSpc>
                <a:spcPct val="100000"/>
              </a:lnSpc>
            </a:pPr>
            <a:r>
              <a:rPr lang="fr-FR" dirty="0" err="1"/>
              <a:t>Suggest</a:t>
            </a:r>
            <a:r>
              <a:rPr lang="fr-FR" dirty="0"/>
              <a:t> challenges</a:t>
            </a:r>
          </a:p>
        </p:txBody>
      </p:sp>
      <p:sp>
        <p:nvSpPr>
          <p:cNvPr id="5" name="Espace réservé du contenu 4">
            <a:extLst>
              <a:ext uri="{FF2B5EF4-FFF2-40B4-BE49-F238E27FC236}">
                <a16:creationId xmlns:a16="http://schemas.microsoft.com/office/drawing/2014/main" id="{FCA56C0B-9663-7163-EBEB-7EB9970353EF}"/>
              </a:ext>
            </a:extLst>
          </p:cNvPr>
          <p:cNvSpPr>
            <a:spLocks noGrp="1"/>
          </p:cNvSpPr>
          <p:nvPr>
            <p:ph sz="half" idx="2"/>
          </p:nvPr>
        </p:nvSpPr>
        <p:spPr/>
        <p:txBody>
          <a:bodyPr/>
          <a:lstStyle/>
          <a:p>
            <a:pPr>
              <a:lnSpc>
                <a:spcPct val="100000"/>
              </a:lnSpc>
            </a:pPr>
            <a:r>
              <a:rPr lang="fr-FR" dirty="0"/>
              <a:t>Starts </a:t>
            </a:r>
            <a:r>
              <a:rPr lang="fr-FR" dirty="0" err="1"/>
              <a:t>mid-February</a:t>
            </a:r>
            <a:r>
              <a:rPr lang="fr-FR" dirty="0"/>
              <a:t> </a:t>
            </a:r>
          </a:p>
          <a:p>
            <a:pPr>
              <a:lnSpc>
                <a:spcPct val="100000"/>
              </a:lnSpc>
            </a:pPr>
            <a:r>
              <a:rPr lang="fr-FR" dirty="0"/>
              <a:t>Final </a:t>
            </a:r>
            <a:r>
              <a:rPr lang="fr-FR" dirty="0" err="1"/>
              <a:t>pitches</a:t>
            </a:r>
            <a:r>
              <a:rPr lang="fr-FR" dirty="0"/>
              <a:t> end of March</a:t>
            </a:r>
          </a:p>
          <a:p>
            <a:pPr>
              <a:lnSpc>
                <a:spcPct val="100000"/>
              </a:lnSpc>
            </a:pPr>
            <a:r>
              <a:rPr lang="fr-FR" dirty="0" err="1"/>
              <a:t>Remote</a:t>
            </a:r>
            <a:r>
              <a:rPr lang="fr-FR" dirty="0"/>
              <a:t> and online participation </a:t>
            </a:r>
            <a:r>
              <a:rPr lang="fr-FR" dirty="0" err="1"/>
              <a:t>encouraged</a:t>
            </a:r>
            <a:r>
              <a:rPr lang="fr-FR" dirty="0"/>
              <a:t>. </a:t>
            </a:r>
          </a:p>
        </p:txBody>
      </p:sp>
      <p:sp>
        <p:nvSpPr>
          <p:cNvPr id="6" name="Espace réservé du texte 5">
            <a:extLst>
              <a:ext uri="{FF2B5EF4-FFF2-40B4-BE49-F238E27FC236}">
                <a16:creationId xmlns:a16="http://schemas.microsoft.com/office/drawing/2014/main" id="{7453A162-9613-4012-97CA-C7DF5E1C9FFA}"/>
              </a:ext>
            </a:extLst>
          </p:cNvPr>
          <p:cNvSpPr>
            <a:spLocks noGrp="1"/>
          </p:cNvSpPr>
          <p:nvPr>
            <p:ph type="body" idx="13"/>
          </p:nvPr>
        </p:nvSpPr>
        <p:spPr/>
        <p:txBody>
          <a:bodyPr/>
          <a:lstStyle/>
          <a:p>
            <a:endParaRPr lang="fr-FR"/>
          </a:p>
        </p:txBody>
      </p:sp>
      <p:sp>
        <p:nvSpPr>
          <p:cNvPr id="7" name="Espace réservé du pied de page 6">
            <a:extLst>
              <a:ext uri="{FF2B5EF4-FFF2-40B4-BE49-F238E27FC236}">
                <a16:creationId xmlns:a16="http://schemas.microsoft.com/office/drawing/2014/main" id="{FC3567FB-9FD8-E7FF-6706-7C9CE6C0A19D}"/>
              </a:ext>
            </a:extLst>
          </p:cNvPr>
          <p:cNvSpPr>
            <a:spLocks noGrp="1"/>
          </p:cNvSpPr>
          <p:nvPr>
            <p:ph type="ftr" sz="quarter" idx="3"/>
          </p:nvPr>
        </p:nvSpPr>
        <p:spPr/>
        <p:txBody>
          <a:bodyPr/>
          <a:lstStyle/>
          <a:p>
            <a:pPr>
              <a:buClr>
                <a:srgbClr val="2B3990"/>
              </a:buClr>
              <a:buSzPts val="1200"/>
              <a:buFont typeface="Lato"/>
              <a:buNone/>
            </a:pPr>
            <a:r>
              <a:rPr lang="en-GB">
                <a:ea typeface="Lato"/>
                <a:cs typeface="Lato"/>
                <a:sym typeface="Lato"/>
              </a:rPr>
              <a:t>©INPACE 2024-2027</a:t>
            </a:r>
            <a:endParaRPr lang="en-GB"/>
          </a:p>
        </p:txBody>
      </p:sp>
    </p:spTree>
    <p:extLst>
      <p:ext uri="{BB962C8B-B14F-4D97-AF65-F5344CB8AC3E}">
        <p14:creationId xmlns:p14="http://schemas.microsoft.com/office/powerpoint/2010/main" val="3033423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A23931E-B1D7-8518-BFB0-6674CCB1C688}"/>
              </a:ext>
            </a:extLst>
          </p:cNvPr>
          <p:cNvSpPr>
            <a:spLocks noGrp="1"/>
          </p:cNvSpPr>
          <p:nvPr>
            <p:ph type="sldNum" sz="quarter" idx="12"/>
          </p:nvPr>
        </p:nvSpPr>
        <p:spPr/>
        <p:txBody>
          <a:bodyPr/>
          <a:lstStyle/>
          <a:p>
            <a:fld id="{8782BFEE-EB8F-DB48-8DE7-FAD35D4F1A54}" type="slidenum">
              <a:rPr lang="en-CH" smtClean="0"/>
              <a:pPr/>
              <a:t>19</a:t>
            </a:fld>
            <a:endParaRPr lang="en-CH"/>
          </a:p>
        </p:txBody>
      </p:sp>
      <p:sp>
        <p:nvSpPr>
          <p:cNvPr id="3" name="Titre 2">
            <a:extLst>
              <a:ext uri="{FF2B5EF4-FFF2-40B4-BE49-F238E27FC236}">
                <a16:creationId xmlns:a16="http://schemas.microsoft.com/office/drawing/2014/main" id="{8CDB2B93-726D-3AFB-FA47-F8AE076B9BCF}"/>
              </a:ext>
            </a:extLst>
          </p:cNvPr>
          <p:cNvSpPr>
            <a:spLocks noGrp="1"/>
          </p:cNvSpPr>
          <p:nvPr>
            <p:ph type="title"/>
          </p:nvPr>
        </p:nvSpPr>
        <p:spPr/>
        <p:txBody>
          <a:bodyPr/>
          <a:lstStyle/>
          <a:p>
            <a:r>
              <a:rPr lang="fr-FR" dirty="0">
                <a:solidFill>
                  <a:schemeClr val="tx1"/>
                </a:solidFill>
              </a:rPr>
              <a:t>AI-</a:t>
            </a:r>
            <a:r>
              <a:rPr lang="fr-FR" dirty="0" err="1">
                <a:solidFill>
                  <a:schemeClr val="tx1"/>
                </a:solidFill>
              </a:rPr>
              <a:t>Ready</a:t>
            </a:r>
            <a:r>
              <a:rPr lang="fr-FR" dirty="0">
                <a:solidFill>
                  <a:schemeClr val="tx1"/>
                </a:solidFill>
              </a:rPr>
              <a:t> data Challenge</a:t>
            </a:r>
            <a:endParaRPr lang="fr-FR" dirty="0"/>
          </a:p>
        </p:txBody>
      </p:sp>
      <p:sp>
        <p:nvSpPr>
          <p:cNvPr id="4" name="Espace réservé du contenu 3">
            <a:extLst>
              <a:ext uri="{FF2B5EF4-FFF2-40B4-BE49-F238E27FC236}">
                <a16:creationId xmlns:a16="http://schemas.microsoft.com/office/drawing/2014/main" id="{C7120475-9316-F761-4906-B0291DD954CB}"/>
              </a:ext>
            </a:extLst>
          </p:cNvPr>
          <p:cNvSpPr>
            <a:spLocks noGrp="1"/>
          </p:cNvSpPr>
          <p:nvPr>
            <p:ph sz="half" idx="1"/>
          </p:nvPr>
        </p:nvSpPr>
        <p:spPr/>
        <p:txBody>
          <a:bodyPr/>
          <a:lstStyle/>
          <a:p>
            <a:pPr>
              <a:lnSpc>
                <a:spcPct val="100000"/>
              </a:lnSpc>
            </a:pPr>
            <a:r>
              <a:rPr lang="fr-FR" dirty="0" err="1"/>
              <a:t>Build</a:t>
            </a:r>
            <a:r>
              <a:rPr lang="fr-FR" dirty="0"/>
              <a:t> </a:t>
            </a:r>
            <a:r>
              <a:rPr lang="fr-FR" dirty="0" err="1"/>
              <a:t>upon</a:t>
            </a:r>
            <a:r>
              <a:rPr lang="fr-FR" dirty="0"/>
              <a:t> data </a:t>
            </a:r>
            <a:r>
              <a:rPr lang="fr-FR" dirty="0" err="1"/>
              <a:t>quality</a:t>
            </a:r>
            <a:r>
              <a:rPr lang="fr-FR" dirty="0"/>
              <a:t> </a:t>
            </a:r>
            <a:r>
              <a:rPr lang="fr-FR" dirty="0" err="1"/>
              <a:t>metrics</a:t>
            </a:r>
            <a:r>
              <a:rPr lang="fr-FR" dirty="0"/>
              <a:t> </a:t>
            </a:r>
            <a:r>
              <a:rPr lang="fr-FR" dirty="0" err="1"/>
              <a:t>under</a:t>
            </a:r>
            <a:r>
              <a:rPr lang="fr-FR" dirty="0"/>
              <a:t> </a:t>
            </a:r>
            <a:r>
              <a:rPr lang="fr-FR" dirty="0" err="1"/>
              <a:t>definition</a:t>
            </a:r>
            <a:r>
              <a:rPr lang="fr-FR" dirty="0"/>
              <a:t> at ETSI</a:t>
            </a:r>
          </a:p>
          <a:p>
            <a:pPr>
              <a:lnSpc>
                <a:spcPct val="100000"/>
              </a:lnSpc>
            </a:pPr>
            <a:r>
              <a:rPr lang="fr-FR" dirty="0"/>
              <a:t>Event concept not </a:t>
            </a:r>
            <a:r>
              <a:rPr lang="fr-FR" dirty="0" err="1"/>
              <a:t>yet</a:t>
            </a:r>
            <a:r>
              <a:rPr lang="fr-FR" dirty="0"/>
              <a:t> </a:t>
            </a:r>
            <a:r>
              <a:rPr lang="fr-FR" dirty="0" err="1"/>
              <a:t>fixed</a:t>
            </a:r>
            <a:endParaRPr lang="fr-FR" dirty="0"/>
          </a:p>
          <a:p>
            <a:pPr>
              <a:lnSpc>
                <a:spcPct val="100000"/>
              </a:lnSpc>
            </a:pPr>
            <a:r>
              <a:rPr lang="fr-FR" dirty="0" err="1"/>
              <a:t>Projects</a:t>
            </a:r>
            <a:r>
              <a:rPr lang="fr-FR" dirty="0"/>
              <a:t> </a:t>
            </a:r>
            <a:r>
              <a:rPr lang="fr-FR" dirty="0" err="1"/>
              <a:t>welcome</a:t>
            </a:r>
            <a:r>
              <a:rPr lang="fr-FR" dirty="0"/>
              <a:t> to </a:t>
            </a:r>
            <a:r>
              <a:rPr lang="fr-FR" dirty="0" err="1"/>
              <a:t>suggest</a:t>
            </a:r>
            <a:r>
              <a:rPr lang="fr-FR" dirty="0"/>
              <a:t> </a:t>
            </a:r>
            <a:r>
              <a:rPr lang="fr-FR" dirty="0" err="1"/>
              <a:t>ideas</a:t>
            </a:r>
            <a:r>
              <a:rPr lang="fr-FR" dirty="0"/>
              <a:t> and </a:t>
            </a:r>
            <a:r>
              <a:rPr lang="fr-FR" dirty="0" err="1"/>
              <a:t>join</a:t>
            </a:r>
            <a:endParaRPr lang="fr-FR" dirty="0"/>
          </a:p>
        </p:txBody>
      </p:sp>
      <p:sp>
        <p:nvSpPr>
          <p:cNvPr id="5" name="Espace réservé du contenu 4">
            <a:extLst>
              <a:ext uri="{FF2B5EF4-FFF2-40B4-BE49-F238E27FC236}">
                <a16:creationId xmlns:a16="http://schemas.microsoft.com/office/drawing/2014/main" id="{61BAFCBC-B77E-0442-BCD8-9E1E289D7536}"/>
              </a:ext>
            </a:extLst>
          </p:cNvPr>
          <p:cNvSpPr>
            <a:spLocks noGrp="1"/>
          </p:cNvSpPr>
          <p:nvPr>
            <p:ph sz="half" idx="2"/>
          </p:nvPr>
        </p:nvSpPr>
        <p:spPr>
          <a:xfrm>
            <a:off x="6302586" y="2285999"/>
            <a:ext cx="5889414" cy="3890964"/>
          </a:xfrm>
        </p:spPr>
        <p:txBody>
          <a:bodyPr/>
          <a:lstStyle/>
          <a:p>
            <a:pPr>
              <a:lnSpc>
                <a:spcPct val="100000"/>
              </a:lnSpc>
            </a:pPr>
            <a:r>
              <a:rPr lang="fr-FR" dirty="0"/>
              <a:t>Physical </a:t>
            </a:r>
            <a:r>
              <a:rPr lang="fr-FR" dirty="0" err="1"/>
              <a:t>event</a:t>
            </a:r>
            <a:r>
              <a:rPr lang="fr-FR" dirty="0"/>
              <a:t>, </a:t>
            </a:r>
            <a:r>
              <a:rPr lang="fr-FR" dirty="0" err="1"/>
              <a:t>mid-september</a:t>
            </a:r>
            <a:r>
              <a:rPr lang="fr-FR" dirty="0"/>
              <a:t> 2026 – Seoul</a:t>
            </a:r>
          </a:p>
          <a:p>
            <a:pPr>
              <a:lnSpc>
                <a:spcPct val="100000"/>
              </a:lnSpc>
            </a:pPr>
            <a:r>
              <a:rPr lang="fr-FR" dirty="0"/>
              <a:t>2 </a:t>
            </a:r>
            <a:r>
              <a:rPr lang="fr-FR" dirty="0" err="1"/>
              <a:t>days</a:t>
            </a:r>
            <a:r>
              <a:rPr lang="fr-FR" dirty="0"/>
              <a:t> on-site</a:t>
            </a:r>
          </a:p>
          <a:p>
            <a:pPr>
              <a:lnSpc>
                <a:spcPct val="100000"/>
              </a:lnSpc>
            </a:pPr>
            <a:r>
              <a:rPr lang="fr-FR" dirty="0"/>
              <a:t>Contacts:</a:t>
            </a:r>
          </a:p>
          <a:p>
            <a:pPr lvl="1">
              <a:lnSpc>
                <a:spcPct val="100000"/>
              </a:lnSpc>
            </a:pPr>
            <a:r>
              <a:rPr lang="fr-FR" dirty="0"/>
              <a:t>Prof. JaeSeung Song </a:t>
            </a:r>
            <a:r>
              <a:rPr lang="fr-FR" sz="1800" dirty="0"/>
              <a:t>(</a:t>
            </a:r>
            <a:r>
              <a:rPr lang="fr-FR" sz="1800" dirty="0">
                <a:hlinkClick r:id="rId2"/>
              </a:rPr>
              <a:t>jssong@sejong.ac.kr</a:t>
            </a:r>
            <a:r>
              <a:rPr lang="fr-FR" sz="1800" dirty="0"/>
              <a:t>)</a:t>
            </a:r>
          </a:p>
          <a:p>
            <a:pPr lvl="1">
              <a:lnSpc>
                <a:spcPct val="100000"/>
              </a:lnSpc>
            </a:pPr>
            <a:r>
              <a:rPr lang="fr-FR" dirty="0"/>
              <a:t>Franck Le Gall</a:t>
            </a:r>
          </a:p>
          <a:p>
            <a:pPr marL="457200" lvl="1" indent="0">
              <a:lnSpc>
                <a:spcPct val="100000"/>
              </a:lnSpc>
              <a:buNone/>
            </a:pPr>
            <a:r>
              <a:rPr lang="fr-FR" sz="1800" dirty="0"/>
              <a:t>(</a:t>
            </a:r>
            <a:r>
              <a:rPr lang="fr-FR" sz="1800" dirty="0">
                <a:hlinkClick r:id="rId3"/>
              </a:rPr>
              <a:t>franck.le-gall@egm.io</a:t>
            </a:r>
            <a:r>
              <a:rPr lang="fr-FR" sz="1800" dirty="0"/>
              <a:t>)</a:t>
            </a:r>
            <a:endParaRPr lang="fr-FR" dirty="0"/>
          </a:p>
        </p:txBody>
      </p:sp>
      <p:sp>
        <p:nvSpPr>
          <p:cNvPr id="6" name="Espace réservé du texte 5">
            <a:extLst>
              <a:ext uri="{FF2B5EF4-FFF2-40B4-BE49-F238E27FC236}">
                <a16:creationId xmlns:a16="http://schemas.microsoft.com/office/drawing/2014/main" id="{A6A057D1-42E0-EFE8-8564-4F1330764102}"/>
              </a:ext>
            </a:extLst>
          </p:cNvPr>
          <p:cNvSpPr>
            <a:spLocks noGrp="1"/>
          </p:cNvSpPr>
          <p:nvPr>
            <p:ph type="body" idx="13"/>
          </p:nvPr>
        </p:nvSpPr>
        <p:spPr/>
        <p:txBody>
          <a:bodyPr/>
          <a:lstStyle/>
          <a:p>
            <a:endParaRPr lang="fr-FR"/>
          </a:p>
        </p:txBody>
      </p:sp>
      <p:sp>
        <p:nvSpPr>
          <p:cNvPr id="7" name="Espace réservé du pied de page 6">
            <a:extLst>
              <a:ext uri="{FF2B5EF4-FFF2-40B4-BE49-F238E27FC236}">
                <a16:creationId xmlns:a16="http://schemas.microsoft.com/office/drawing/2014/main" id="{568B65DB-10F9-40EB-E438-43C25D709F8D}"/>
              </a:ext>
            </a:extLst>
          </p:cNvPr>
          <p:cNvSpPr>
            <a:spLocks noGrp="1"/>
          </p:cNvSpPr>
          <p:nvPr>
            <p:ph type="ftr" sz="quarter" idx="3"/>
          </p:nvPr>
        </p:nvSpPr>
        <p:spPr/>
        <p:txBody>
          <a:bodyPr/>
          <a:lstStyle/>
          <a:p>
            <a:pPr>
              <a:buClr>
                <a:srgbClr val="2B3990"/>
              </a:buClr>
              <a:buSzPts val="1200"/>
              <a:buFont typeface="Lato"/>
              <a:buNone/>
            </a:pPr>
            <a:r>
              <a:rPr lang="en-GB">
                <a:ea typeface="Lato"/>
                <a:cs typeface="Lato"/>
                <a:sym typeface="Lato"/>
              </a:rPr>
              <a:t>©INPACE 2024-2027</a:t>
            </a:r>
            <a:endParaRPr lang="en-GB"/>
          </a:p>
        </p:txBody>
      </p:sp>
    </p:spTree>
    <p:extLst>
      <p:ext uri="{BB962C8B-B14F-4D97-AF65-F5344CB8AC3E}">
        <p14:creationId xmlns:p14="http://schemas.microsoft.com/office/powerpoint/2010/main" val="482123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4D432-B5F9-B7E9-AE28-FFEDE355C1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7B482D-C74D-F4A6-3A2F-EDA4FDEAD975}"/>
              </a:ext>
            </a:extLst>
          </p:cNvPr>
          <p:cNvSpPr>
            <a:spLocks noGrp="1"/>
          </p:cNvSpPr>
          <p:nvPr>
            <p:ph type="title"/>
          </p:nvPr>
        </p:nvSpPr>
        <p:spPr/>
        <p:txBody>
          <a:bodyPr/>
          <a:lstStyle/>
          <a:p>
            <a:r>
              <a:rPr lang="en-GB">
                <a:ea typeface="Lato"/>
                <a:cs typeface="Lato"/>
              </a:rPr>
              <a:t>Agenda</a:t>
            </a:r>
            <a:endParaRPr lang="en-US"/>
          </a:p>
        </p:txBody>
      </p:sp>
      <p:sp>
        <p:nvSpPr>
          <p:cNvPr id="3" name="Content Placeholder 2">
            <a:extLst>
              <a:ext uri="{FF2B5EF4-FFF2-40B4-BE49-F238E27FC236}">
                <a16:creationId xmlns:a16="http://schemas.microsoft.com/office/drawing/2014/main" id="{818E0220-3055-A83A-8E83-4B5C19FFAD53}"/>
              </a:ext>
            </a:extLst>
          </p:cNvPr>
          <p:cNvSpPr>
            <a:spLocks noGrp="1"/>
          </p:cNvSpPr>
          <p:nvPr>
            <p:ph idx="1"/>
          </p:nvPr>
        </p:nvSpPr>
        <p:spPr>
          <a:xfrm>
            <a:off x="837181" y="1689501"/>
            <a:ext cx="10404471" cy="4327772"/>
          </a:xfrm>
        </p:spPr>
        <p:txBody>
          <a:bodyPr vert="horz" lIns="91440" tIns="45720" rIns="91440" bIns="45720" rtlCol="0" anchor="t">
            <a:normAutofit lnSpcReduction="10000"/>
          </a:bodyPr>
          <a:lstStyle/>
          <a:p>
            <a:pPr>
              <a:spcBef>
                <a:spcPts val="600"/>
              </a:spcBef>
              <a:spcAft>
                <a:spcPts val="600"/>
              </a:spcAft>
              <a:buFont typeface="Arial"/>
              <a:buChar char="•"/>
            </a:pPr>
            <a:r>
              <a:rPr lang="en-US" sz="2000" b="1">
                <a:solidFill>
                  <a:srgbClr val="222222"/>
                </a:solidFill>
                <a:highlight>
                  <a:srgbClr val="FFFFFF"/>
                </a:highlight>
                <a:ea typeface="+mn-lt"/>
                <a:cs typeface="+mn-lt"/>
              </a:rPr>
              <a:t>INPACE Presentation (20-25 minutes)</a:t>
            </a:r>
            <a:endParaRPr lang="en-US" sz="2000" b="1">
              <a:solidFill>
                <a:srgbClr val="0C0C0C"/>
              </a:solidFill>
              <a:ea typeface="+mn-lt"/>
              <a:cs typeface="+mn-lt"/>
            </a:endParaRPr>
          </a:p>
          <a:p>
            <a:pPr lvl="1">
              <a:spcBef>
                <a:spcPts val="600"/>
              </a:spcBef>
              <a:spcAft>
                <a:spcPts val="600"/>
              </a:spcAft>
              <a:buFont typeface="Courier New"/>
              <a:buChar char="o"/>
            </a:pPr>
            <a:r>
              <a:rPr lang="en-US" sz="2000">
                <a:solidFill>
                  <a:srgbClr val="222222"/>
                </a:solidFill>
                <a:highlight>
                  <a:srgbClr val="FFFFFF"/>
                </a:highlight>
                <a:ea typeface="+mn-lt"/>
                <a:cs typeface="+mn-lt"/>
              </a:rPr>
              <a:t>About INPACE: Mission, key figures, and goals</a:t>
            </a:r>
            <a:endParaRPr lang="en-US" sz="2000">
              <a:cs typeface="Arial" panose="020B0604020202020204"/>
            </a:endParaRPr>
          </a:p>
          <a:p>
            <a:pPr lvl="1">
              <a:spcBef>
                <a:spcPts val="600"/>
              </a:spcBef>
              <a:spcAft>
                <a:spcPts val="600"/>
              </a:spcAft>
              <a:buFont typeface="Courier New"/>
              <a:buChar char="o"/>
            </a:pPr>
            <a:r>
              <a:rPr lang="en-US" sz="2000">
                <a:solidFill>
                  <a:srgbClr val="222222"/>
                </a:solidFill>
                <a:highlight>
                  <a:srgbClr val="FFFFFF"/>
                </a:highlight>
                <a:ea typeface="+mn-lt"/>
                <a:cs typeface="+mn-lt"/>
              </a:rPr>
              <a:t>The INPACE Hub</a:t>
            </a:r>
            <a:endParaRPr lang="en-GB" sz="2000">
              <a:solidFill>
                <a:srgbClr val="222222"/>
              </a:solidFill>
              <a:highlight>
                <a:srgbClr val="FFFFFF"/>
              </a:highlight>
              <a:cs typeface="Arial" panose="020B0604020202020204"/>
            </a:endParaRPr>
          </a:p>
          <a:p>
            <a:pPr lvl="1">
              <a:spcBef>
                <a:spcPts val="600"/>
              </a:spcBef>
              <a:spcAft>
                <a:spcPts val="600"/>
              </a:spcAft>
              <a:buFont typeface="Courier New"/>
              <a:buChar char="o"/>
            </a:pPr>
            <a:r>
              <a:rPr lang="en-US" sz="2000">
                <a:solidFill>
                  <a:srgbClr val="222222"/>
                </a:solidFill>
                <a:highlight>
                  <a:srgbClr val="FFFFFF"/>
                </a:highlight>
                <a:ea typeface="+mn-lt"/>
                <a:cs typeface="+mn-lt"/>
              </a:rPr>
              <a:t>Thematic Working Groups (TWGs) and Clusters</a:t>
            </a:r>
            <a:endParaRPr lang="en-GB" sz="2000">
              <a:cs typeface="Arial" panose="020B0604020202020204"/>
            </a:endParaRPr>
          </a:p>
          <a:p>
            <a:pPr lvl="1">
              <a:spcBef>
                <a:spcPts val="600"/>
              </a:spcBef>
              <a:spcAft>
                <a:spcPts val="600"/>
              </a:spcAft>
              <a:buFont typeface="Courier New"/>
              <a:buChar char="o"/>
            </a:pPr>
            <a:r>
              <a:rPr lang="en-US" sz="2000">
                <a:solidFill>
                  <a:srgbClr val="222222"/>
                </a:solidFill>
                <a:highlight>
                  <a:srgbClr val="FFFFFF"/>
                </a:highlight>
                <a:ea typeface="+mn-lt"/>
                <a:cs typeface="+mn-lt"/>
              </a:rPr>
              <a:t>INPACE Virtual fair</a:t>
            </a:r>
            <a:endParaRPr lang="en-US" sz="2000">
              <a:cs typeface="Arial" panose="020B0604020202020204"/>
            </a:endParaRPr>
          </a:p>
          <a:p>
            <a:pPr lvl="1">
              <a:spcBef>
                <a:spcPts val="600"/>
              </a:spcBef>
              <a:spcAft>
                <a:spcPts val="600"/>
              </a:spcAft>
              <a:buFont typeface="Courier New"/>
              <a:buChar char="o"/>
            </a:pPr>
            <a:r>
              <a:rPr lang="en-US" sz="2000">
                <a:solidFill>
                  <a:srgbClr val="222222"/>
                </a:solidFill>
                <a:highlight>
                  <a:srgbClr val="FFFFFF"/>
                </a:highlight>
                <a:ea typeface="+mn-lt"/>
                <a:cs typeface="+mn-lt"/>
              </a:rPr>
              <a:t>Opportunities for collaboration with INPACE</a:t>
            </a:r>
            <a:endParaRPr lang="en-US" sz="2000">
              <a:cs typeface="Arial" panose="020B0604020202020204"/>
            </a:endParaRPr>
          </a:p>
          <a:p>
            <a:pPr lvl="1">
              <a:spcBef>
                <a:spcPts val="600"/>
              </a:spcBef>
              <a:spcAft>
                <a:spcPts val="600"/>
              </a:spcAft>
              <a:buFont typeface="Courier New"/>
              <a:buChar char="o"/>
            </a:pPr>
            <a:r>
              <a:rPr lang="en-US" sz="2000">
                <a:solidFill>
                  <a:srgbClr val="222222"/>
                </a:solidFill>
                <a:highlight>
                  <a:srgbClr val="FFFFFF"/>
                </a:highlight>
                <a:ea typeface="+mn-lt"/>
                <a:cs typeface="+mn-lt"/>
              </a:rPr>
              <a:t>Pilot projects</a:t>
            </a:r>
            <a:endParaRPr lang="en-US" sz="2000">
              <a:cs typeface="Arial" panose="020B0604020202020204"/>
            </a:endParaRPr>
          </a:p>
          <a:p>
            <a:pPr lvl="1">
              <a:spcBef>
                <a:spcPts val="600"/>
              </a:spcBef>
              <a:spcAft>
                <a:spcPts val="600"/>
              </a:spcAft>
              <a:buFont typeface="Courier New"/>
              <a:buChar char="o"/>
            </a:pPr>
            <a:r>
              <a:rPr lang="en-US" sz="2000">
                <a:solidFill>
                  <a:srgbClr val="222222"/>
                </a:solidFill>
                <a:highlight>
                  <a:srgbClr val="FFFFFF"/>
                </a:highlight>
                <a:cs typeface="Arial"/>
              </a:rPr>
              <a:t>2nd EU-Japan Digital Week 2026</a:t>
            </a:r>
            <a:endParaRPr lang="en-US" sz="2000">
              <a:cs typeface="Arial" panose="020B0604020202020204"/>
            </a:endParaRPr>
          </a:p>
          <a:p>
            <a:pPr>
              <a:spcBef>
                <a:spcPts val="600"/>
              </a:spcBef>
              <a:spcAft>
                <a:spcPts val="600"/>
              </a:spcAft>
              <a:buFont typeface="Arial"/>
              <a:buChar char="•"/>
            </a:pPr>
            <a:r>
              <a:rPr lang="en-US" sz="2000" b="1">
                <a:solidFill>
                  <a:srgbClr val="222222"/>
                </a:solidFill>
                <a:highlight>
                  <a:srgbClr val="FFFFFF"/>
                </a:highlight>
                <a:cs typeface="Arial"/>
              </a:rPr>
              <a:t>Q&amp;A session (35-40 minutes)</a:t>
            </a:r>
            <a:endParaRPr lang="en-US" sz="2000" b="1">
              <a:cs typeface="Arial" panose="020B0604020202020204"/>
            </a:endParaRPr>
          </a:p>
          <a:p>
            <a:pPr marL="0" indent="0">
              <a:lnSpc>
                <a:spcPct val="80000"/>
              </a:lnSpc>
              <a:buNone/>
            </a:pPr>
            <a:br>
              <a:rPr lang="en-US"/>
            </a:br>
            <a:endParaRPr lang="en-US"/>
          </a:p>
          <a:p>
            <a:pPr marL="0" indent="0">
              <a:buNone/>
            </a:pPr>
            <a:endParaRPr lang="en-GB" sz="1800">
              <a:cs typeface="Arial"/>
            </a:endParaRPr>
          </a:p>
        </p:txBody>
      </p:sp>
      <p:sp>
        <p:nvSpPr>
          <p:cNvPr id="4" name="Footer Placeholder 3">
            <a:extLst>
              <a:ext uri="{FF2B5EF4-FFF2-40B4-BE49-F238E27FC236}">
                <a16:creationId xmlns:a16="http://schemas.microsoft.com/office/drawing/2014/main" id="{8210C2C7-9E31-C27D-199D-41592B19BED7}"/>
              </a:ext>
            </a:extLst>
          </p:cNvPr>
          <p:cNvSpPr>
            <a:spLocks noGrp="1"/>
          </p:cNvSpPr>
          <p:nvPr>
            <p:ph type="ftr" sz="quarter" idx="11"/>
          </p:nvPr>
        </p:nvSpPr>
        <p:spPr/>
        <p:txBody>
          <a:bodyPr/>
          <a:lstStyle/>
          <a:p>
            <a:r>
              <a:rPr lang="en-GB"/>
              <a:t>©INPACE 2024-2027</a:t>
            </a:r>
            <a:endParaRPr lang="en-CH"/>
          </a:p>
        </p:txBody>
      </p:sp>
      <p:sp>
        <p:nvSpPr>
          <p:cNvPr id="5" name="Slide Number Placeholder 4">
            <a:extLst>
              <a:ext uri="{FF2B5EF4-FFF2-40B4-BE49-F238E27FC236}">
                <a16:creationId xmlns:a16="http://schemas.microsoft.com/office/drawing/2014/main" id="{13018BC7-4914-D704-60E3-FF0488AD7D53}"/>
              </a:ext>
            </a:extLst>
          </p:cNvPr>
          <p:cNvSpPr>
            <a:spLocks noGrp="1"/>
          </p:cNvSpPr>
          <p:nvPr>
            <p:ph type="sldNum" sz="quarter" idx="12"/>
          </p:nvPr>
        </p:nvSpPr>
        <p:spPr/>
        <p:txBody>
          <a:bodyPr/>
          <a:lstStyle/>
          <a:p>
            <a:fld id="{8782BFEE-EB8F-DB48-8DE7-FAD35D4F1A54}" type="slidenum">
              <a:rPr lang="en-CH" smtClean="0"/>
              <a:pPr/>
              <a:t>2</a:t>
            </a:fld>
            <a:endParaRPr lang="en-CH"/>
          </a:p>
        </p:txBody>
      </p:sp>
    </p:spTree>
    <p:extLst>
      <p:ext uri="{BB962C8B-B14F-4D97-AF65-F5344CB8AC3E}">
        <p14:creationId xmlns:p14="http://schemas.microsoft.com/office/powerpoint/2010/main" val="3203833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36D5A-E34D-5DFA-384D-36F4DF81572C}"/>
            </a:ext>
          </a:extLst>
        </p:cNvPr>
        <p:cNvGrpSpPr/>
        <p:nvPr/>
      </p:nvGrpSpPr>
      <p:grpSpPr>
        <a:xfrm>
          <a:off x="0" y="0"/>
          <a:ext cx="0" cy="0"/>
          <a:chOff x="0" y="0"/>
          <a:chExt cx="0" cy="0"/>
        </a:xfrm>
      </p:grpSpPr>
      <p:sp>
        <p:nvSpPr>
          <p:cNvPr id="6" name="Footer Placeholder 7">
            <a:extLst>
              <a:ext uri="{FF2B5EF4-FFF2-40B4-BE49-F238E27FC236}">
                <a16:creationId xmlns:a16="http://schemas.microsoft.com/office/drawing/2014/main" id="{8B3C59FD-A359-F671-7693-362443663955}"/>
              </a:ext>
            </a:extLst>
          </p:cNvPr>
          <p:cNvSpPr txBox="1">
            <a:spLocks/>
          </p:cNvSpPr>
          <p:nvPr/>
        </p:nvSpPr>
        <p:spPr>
          <a:xfrm>
            <a:off x="4038600" y="6356350"/>
            <a:ext cx="4114800" cy="365125"/>
          </a:xfrm>
          <a:prstGeom prst="rect">
            <a:avLst/>
          </a:prstGeom>
          <a:noFill/>
          <a:ln>
            <a:noFill/>
          </a:ln>
        </p:spPr>
        <p:txBody>
          <a:bodyPr spcFirstLastPara="1" vert="horz" wrap="square" lIns="91425" tIns="45700" rIns="91425" bIns="45700" rtlCol="0" anchor="ctr" anchorCtr="0">
            <a:normAutofit/>
          </a:bodyPr>
          <a:lstStyle>
            <a:lvl1pPr marL="0" lvl="0" indent="0" algn="l" defTabSz="914400" rtl="0" eaLnBrk="1" latinLnBrk="0" hangingPunct="1">
              <a:lnSpc>
                <a:spcPct val="90000"/>
              </a:lnSpc>
              <a:spcBef>
                <a:spcPts val="0"/>
              </a:spcBef>
              <a:spcAft>
                <a:spcPts val="0"/>
              </a:spcAft>
              <a:buClr>
                <a:srgbClr val="2B3990"/>
              </a:buClr>
              <a:buSzPts val="1000"/>
              <a:buFont typeface="Lato"/>
              <a:buNone/>
              <a:defRPr sz="1100" b="0" i="1" kern="1200">
                <a:solidFill>
                  <a:srgbClr val="2B3990"/>
                </a:solidFill>
                <a:latin typeface="Lato"/>
                <a:ea typeface="Lato"/>
                <a:cs typeface="Lato"/>
                <a:sym typeface="Lato"/>
              </a:defRPr>
            </a:lvl1pPr>
            <a:lvl2pPr marL="914400" lvl="1" indent="-342900" algn="l" defTabSz="914400" rtl="0" eaLnBrk="1" latinLnBrk="0" hangingPunct="1">
              <a:lnSpc>
                <a:spcPct val="90000"/>
              </a:lnSpc>
              <a:spcBef>
                <a:spcPts val="500"/>
              </a:spcBef>
              <a:spcAft>
                <a:spcPts val="0"/>
              </a:spcAft>
              <a:buClr>
                <a:srgbClr val="3A3838"/>
              </a:buClr>
              <a:buSzPts val="1800"/>
              <a:buFontTx/>
              <a:buChar char="▪"/>
              <a:defRPr sz="2400" kern="1200">
                <a:solidFill>
                  <a:schemeClr val="tx1"/>
                </a:solidFill>
                <a:latin typeface="Helvetica" pitchFamily="2" charset="0"/>
                <a:ea typeface="+mn-ea"/>
                <a:cs typeface="+mn-cs"/>
              </a:defRPr>
            </a:lvl2pPr>
            <a:lvl3pPr marL="1371600" lvl="2" indent="-342900" algn="l" defTabSz="914400" rtl="0" eaLnBrk="1" latinLnBrk="0" hangingPunct="1">
              <a:lnSpc>
                <a:spcPct val="90000"/>
              </a:lnSpc>
              <a:spcBef>
                <a:spcPts val="500"/>
              </a:spcBef>
              <a:spcAft>
                <a:spcPts val="0"/>
              </a:spcAft>
              <a:buClr>
                <a:srgbClr val="3A3838"/>
              </a:buClr>
              <a:buSzPts val="1800"/>
              <a:buFont typeface="Arial" panose="020B0604020202020204" pitchFamily="34" charset="0"/>
              <a:buChar char="▪"/>
              <a:defRPr sz="2000" kern="1200">
                <a:solidFill>
                  <a:schemeClr val="tx1"/>
                </a:solidFill>
                <a:latin typeface="Helvetica" pitchFamily="2" charset="0"/>
                <a:ea typeface="+mn-ea"/>
                <a:cs typeface="+mn-cs"/>
              </a:defRPr>
            </a:lvl3pPr>
            <a:lvl4pPr marL="1828800" lvl="3"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4pPr>
            <a:lvl5pPr marL="2286000" lvl="4"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lgn="ctr">
              <a:buSzPts val="1200"/>
            </a:pPr>
            <a:r>
              <a:rPr lang="en-GB" sz="1200" b="1" i="0" noProof="0">
                <a:solidFill>
                  <a:schemeClr val="tx1">
                    <a:lumMod val="95000"/>
                    <a:lumOff val="5000"/>
                  </a:schemeClr>
                </a:solidFill>
                <a:latin typeface="+mn-lt"/>
              </a:rPr>
              <a:t>©INPACE 2024-2027</a:t>
            </a:r>
          </a:p>
        </p:txBody>
      </p:sp>
      <p:sp>
        <p:nvSpPr>
          <p:cNvPr id="7" name="Titre 6">
            <a:extLst>
              <a:ext uri="{FF2B5EF4-FFF2-40B4-BE49-F238E27FC236}">
                <a16:creationId xmlns:a16="http://schemas.microsoft.com/office/drawing/2014/main" id="{A2E7E11A-5FA8-BB40-B1B0-119302C12379}"/>
              </a:ext>
            </a:extLst>
          </p:cNvPr>
          <p:cNvSpPr>
            <a:spLocks noGrp="1"/>
          </p:cNvSpPr>
          <p:nvPr>
            <p:ph type="title"/>
          </p:nvPr>
        </p:nvSpPr>
        <p:spPr>
          <a:xfrm>
            <a:off x="838200" y="-3059"/>
            <a:ext cx="11068050" cy="973394"/>
          </a:xfrm>
        </p:spPr>
        <p:txBody>
          <a:bodyPr vert="horz" lIns="91440" tIns="45720" rIns="91440" bIns="45720" rtlCol="0" anchor="ctr">
            <a:noAutofit/>
          </a:bodyPr>
          <a:lstStyle/>
          <a:p>
            <a:r>
              <a:rPr lang="fr-FR">
                <a:ea typeface="Lato"/>
                <a:cs typeface="Lato"/>
              </a:rPr>
              <a:t>2nd EU-Japan Digital Week 2026</a:t>
            </a:r>
            <a:endParaRPr lang="en-GB" noProof="0">
              <a:ea typeface="Lato"/>
              <a:cs typeface="Lato"/>
            </a:endParaRPr>
          </a:p>
        </p:txBody>
      </p:sp>
      <p:sp>
        <p:nvSpPr>
          <p:cNvPr id="3" name="Slide Number Placeholder 10">
            <a:extLst>
              <a:ext uri="{FF2B5EF4-FFF2-40B4-BE49-F238E27FC236}">
                <a16:creationId xmlns:a16="http://schemas.microsoft.com/office/drawing/2014/main" id="{2C0E85FE-2836-23B6-40BF-4C3C1EF214E1}"/>
              </a:ext>
            </a:extLst>
          </p:cNvPr>
          <p:cNvSpPr>
            <a:spLocks noGrp="1"/>
          </p:cNvSpPr>
          <p:nvPr>
            <p:ph type="sldNum" sz="quarter" idx="12"/>
          </p:nvPr>
        </p:nvSpPr>
        <p:spPr>
          <a:xfrm>
            <a:off x="8610600" y="6356350"/>
            <a:ext cx="2743200" cy="365125"/>
          </a:xfrm>
        </p:spPr>
        <p:txBody>
          <a:bodyPr/>
          <a:lstStyle/>
          <a:p>
            <a:fld id="{8782BFEE-EB8F-DB48-8DE7-FAD35D4F1A54}" type="slidenum">
              <a:rPr lang="en-GB" noProof="0" smtClean="0"/>
              <a:t>20</a:t>
            </a:fld>
            <a:endParaRPr lang="en-GB" noProof="0"/>
          </a:p>
        </p:txBody>
      </p:sp>
      <p:sp>
        <p:nvSpPr>
          <p:cNvPr id="4" name="Content Placeholder 3">
            <a:extLst>
              <a:ext uri="{FF2B5EF4-FFF2-40B4-BE49-F238E27FC236}">
                <a16:creationId xmlns:a16="http://schemas.microsoft.com/office/drawing/2014/main" id="{1A6C4D39-57AC-B7C1-5CD5-9965C6512381}"/>
              </a:ext>
            </a:extLst>
          </p:cNvPr>
          <p:cNvSpPr>
            <a:spLocks noGrp="1"/>
          </p:cNvSpPr>
          <p:nvPr>
            <p:ph sz="half" idx="1"/>
          </p:nvPr>
        </p:nvSpPr>
        <p:spPr>
          <a:xfrm>
            <a:off x="838200" y="1643349"/>
            <a:ext cx="10754298" cy="5001829"/>
          </a:xfrm>
        </p:spPr>
        <p:txBody>
          <a:bodyPr vert="horz" lIns="91440" tIns="45720" rIns="91440" bIns="45720" rtlCol="0" anchor="t">
            <a:noAutofit/>
          </a:bodyPr>
          <a:lstStyle/>
          <a:p>
            <a:pPr marL="0" indent="0">
              <a:spcBef>
                <a:spcPts val="300"/>
              </a:spcBef>
              <a:buNone/>
            </a:pPr>
            <a:r>
              <a:rPr lang="en-US" sz="1600" b="1">
                <a:solidFill>
                  <a:srgbClr val="111111"/>
                </a:solidFill>
                <a:highlight>
                  <a:srgbClr val="FCFCFC"/>
                </a:highlight>
                <a:ea typeface="+mn-lt"/>
                <a:cs typeface="+mn-lt"/>
              </a:rPr>
              <a:t>Focus areas</a:t>
            </a:r>
            <a:endParaRPr lang="en-US" sz="1600" b="1">
              <a:solidFill>
                <a:srgbClr val="0C0C0C"/>
              </a:solidFill>
              <a:ea typeface="+mn-lt"/>
              <a:cs typeface="+mn-lt"/>
            </a:endParaRPr>
          </a:p>
          <a:p>
            <a:pPr marL="285750" indent="-285750">
              <a:spcBef>
                <a:spcPts val="300"/>
              </a:spcBef>
              <a:buFont typeface="Arial"/>
              <a:buChar char="•"/>
            </a:pPr>
            <a:r>
              <a:rPr lang="en-US" sz="1600">
                <a:solidFill>
                  <a:srgbClr val="111111"/>
                </a:solidFill>
                <a:highlight>
                  <a:srgbClr val="FCFCFC"/>
                </a:highlight>
                <a:ea typeface="+mn-lt"/>
                <a:cs typeface="+mn-lt"/>
              </a:rPr>
              <a:t>AI &amp; emerging technologies</a:t>
            </a:r>
            <a:endParaRPr lang="en-US" sz="1600">
              <a:solidFill>
                <a:srgbClr val="0C0C0C"/>
              </a:solidFill>
              <a:ea typeface="+mn-lt"/>
              <a:cs typeface="+mn-lt"/>
            </a:endParaRPr>
          </a:p>
          <a:p>
            <a:pPr marL="285750" indent="-285750">
              <a:spcBef>
                <a:spcPts val="300"/>
              </a:spcBef>
              <a:buFont typeface="Arial"/>
              <a:buChar char="•"/>
            </a:pPr>
            <a:r>
              <a:rPr lang="en-US" sz="1600">
                <a:solidFill>
                  <a:srgbClr val="111111"/>
                </a:solidFill>
                <a:highlight>
                  <a:srgbClr val="FCFCFC"/>
                </a:highlight>
                <a:ea typeface="+mn-lt"/>
                <a:cs typeface="+mn-lt"/>
              </a:rPr>
              <a:t>Semiconductors, quantum computing, high-performance computing</a:t>
            </a:r>
            <a:endParaRPr lang="en-US" sz="1600">
              <a:solidFill>
                <a:srgbClr val="0C0C0C"/>
              </a:solidFill>
              <a:ea typeface="+mn-lt"/>
              <a:cs typeface="+mn-lt"/>
            </a:endParaRPr>
          </a:p>
          <a:p>
            <a:pPr marL="285750" indent="-285750">
              <a:spcBef>
                <a:spcPts val="300"/>
              </a:spcBef>
              <a:buFont typeface="Arial"/>
              <a:buChar char="•"/>
            </a:pPr>
            <a:r>
              <a:rPr lang="en-US" sz="1600">
                <a:solidFill>
                  <a:srgbClr val="111111"/>
                </a:solidFill>
                <a:highlight>
                  <a:srgbClr val="FCFCFC"/>
                </a:highlight>
                <a:ea typeface="+mn-lt"/>
                <a:cs typeface="+mn-lt"/>
              </a:rPr>
              <a:t>Digital infrastructure, </a:t>
            </a:r>
            <a:r>
              <a:rPr lang="en-US" sz="1600" err="1">
                <a:solidFill>
                  <a:srgbClr val="111111"/>
                </a:solidFill>
                <a:highlight>
                  <a:srgbClr val="FCFCFC"/>
                </a:highlight>
                <a:ea typeface="+mn-lt"/>
                <a:cs typeface="+mn-lt"/>
              </a:rPr>
              <a:t>standardisation</a:t>
            </a:r>
            <a:r>
              <a:rPr lang="en-US" sz="1600">
                <a:solidFill>
                  <a:srgbClr val="111111"/>
                </a:solidFill>
                <a:highlight>
                  <a:srgbClr val="FCFCFC"/>
                </a:highlight>
                <a:ea typeface="+mn-lt"/>
                <a:cs typeface="+mn-lt"/>
              </a:rPr>
              <a:t>, cross-border interoperability</a:t>
            </a:r>
            <a:endParaRPr lang="en-US" sz="1600">
              <a:solidFill>
                <a:srgbClr val="0C0C0C"/>
              </a:solidFill>
              <a:ea typeface="+mn-lt"/>
              <a:cs typeface="+mn-lt"/>
            </a:endParaRPr>
          </a:p>
          <a:p>
            <a:pPr marL="0" indent="0">
              <a:spcBef>
                <a:spcPts val="300"/>
              </a:spcBef>
              <a:buFont typeface="Arial"/>
              <a:buChar char="•"/>
            </a:pPr>
            <a:endParaRPr lang="en-US" sz="1600">
              <a:solidFill>
                <a:srgbClr val="111111"/>
              </a:solidFill>
              <a:highlight>
                <a:srgbClr val="FCFCFC"/>
              </a:highlight>
              <a:ea typeface="+mn-lt"/>
              <a:cs typeface="+mn-lt"/>
            </a:endParaRPr>
          </a:p>
          <a:p>
            <a:pPr marL="0" indent="0">
              <a:spcBef>
                <a:spcPts val="300"/>
              </a:spcBef>
              <a:buNone/>
            </a:pPr>
            <a:r>
              <a:rPr lang="en-US" sz="1600" b="1">
                <a:solidFill>
                  <a:srgbClr val="0C0C0C"/>
                </a:solidFill>
                <a:highlight>
                  <a:srgbClr val="FCFCFC"/>
                </a:highlight>
                <a:ea typeface="+mn-lt"/>
                <a:cs typeface="+mn-lt"/>
              </a:rPr>
              <a:t>What to expect</a:t>
            </a:r>
            <a:endParaRPr lang="en-US" sz="1600" b="1">
              <a:solidFill>
                <a:srgbClr val="111111"/>
              </a:solidFill>
              <a:highlight>
                <a:srgbClr val="FCFCFC"/>
              </a:highlight>
              <a:ea typeface="+mn-lt"/>
              <a:cs typeface="+mn-lt"/>
            </a:endParaRPr>
          </a:p>
          <a:p>
            <a:pPr marL="285750" indent="-285750">
              <a:spcBef>
                <a:spcPts val="300"/>
              </a:spcBef>
              <a:buFont typeface="Arial"/>
              <a:buChar char="•"/>
            </a:pPr>
            <a:r>
              <a:rPr lang="en-US" sz="1600">
                <a:solidFill>
                  <a:srgbClr val="111111"/>
                </a:solidFill>
                <a:highlight>
                  <a:srgbClr val="FCFCFC"/>
                </a:highlight>
                <a:ea typeface="+mn-lt"/>
                <a:cs typeface="+mn-lt"/>
              </a:rPr>
              <a:t>Thematic workshops, high-level dialogues, hands-on training sessions, hackathon, stakeholder roundtables</a:t>
            </a:r>
            <a:endParaRPr lang="en-US" sz="1600">
              <a:solidFill>
                <a:srgbClr val="0C0C0C"/>
              </a:solidFill>
              <a:ea typeface="+mn-lt"/>
              <a:cs typeface="+mn-lt"/>
            </a:endParaRPr>
          </a:p>
          <a:p>
            <a:pPr marL="0" indent="0">
              <a:spcBef>
                <a:spcPts val="300"/>
              </a:spcBef>
              <a:buFont typeface="Arial"/>
              <a:buChar char="•"/>
            </a:pPr>
            <a:endParaRPr lang="en-US" sz="1600">
              <a:solidFill>
                <a:srgbClr val="111111"/>
              </a:solidFill>
              <a:highlight>
                <a:srgbClr val="FCFCFC"/>
              </a:highlight>
              <a:ea typeface="+mn-lt"/>
              <a:cs typeface="+mn-lt"/>
            </a:endParaRPr>
          </a:p>
          <a:p>
            <a:pPr marL="0" indent="0">
              <a:spcBef>
                <a:spcPts val="300"/>
              </a:spcBef>
              <a:buNone/>
            </a:pPr>
            <a:r>
              <a:rPr lang="en-US" sz="1600" b="1">
                <a:solidFill>
                  <a:srgbClr val="111111"/>
                </a:solidFill>
                <a:highlight>
                  <a:srgbClr val="FCFCFC"/>
                </a:highlight>
                <a:ea typeface="+mn-lt"/>
                <a:cs typeface="+mn-lt"/>
              </a:rPr>
              <a:t>Key themes</a:t>
            </a:r>
            <a:endParaRPr lang="en-US" sz="1600" b="1">
              <a:solidFill>
                <a:srgbClr val="0C0C0C"/>
              </a:solidFill>
              <a:ea typeface="+mn-lt"/>
              <a:cs typeface="+mn-lt"/>
            </a:endParaRPr>
          </a:p>
          <a:p>
            <a:pPr marL="285750" indent="-285750">
              <a:spcBef>
                <a:spcPts val="300"/>
              </a:spcBef>
              <a:buFont typeface="Arial"/>
              <a:buChar char="•"/>
            </a:pPr>
            <a:r>
              <a:rPr lang="en-US" sz="1600">
                <a:solidFill>
                  <a:srgbClr val="111111"/>
                </a:solidFill>
                <a:highlight>
                  <a:srgbClr val="FCFCFC"/>
                </a:highlight>
                <a:ea typeface="+mn-lt"/>
                <a:cs typeface="+mn-lt"/>
              </a:rPr>
              <a:t>AI for societal good</a:t>
            </a:r>
            <a:endParaRPr lang="en-US" sz="1600">
              <a:solidFill>
                <a:srgbClr val="0C0C0C"/>
              </a:solidFill>
              <a:ea typeface="+mn-lt"/>
              <a:cs typeface="+mn-lt"/>
            </a:endParaRPr>
          </a:p>
          <a:p>
            <a:pPr marL="285750" indent="-285750">
              <a:spcBef>
                <a:spcPts val="300"/>
              </a:spcBef>
              <a:buFont typeface="Arial"/>
              <a:buChar char="•"/>
            </a:pPr>
            <a:r>
              <a:rPr lang="en-US" sz="1600">
                <a:solidFill>
                  <a:srgbClr val="111111"/>
                </a:solidFill>
                <a:highlight>
                  <a:srgbClr val="FCFCFC"/>
                </a:highlight>
                <a:ea typeface="+mn-lt"/>
                <a:cs typeface="+mn-lt"/>
              </a:rPr>
              <a:t>Trusted data spaces</a:t>
            </a:r>
            <a:endParaRPr lang="en-US" sz="1600">
              <a:solidFill>
                <a:srgbClr val="0C0C0C"/>
              </a:solidFill>
              <a:ea typeface="+mn-lt"/>
              <a:cs typeface="+mn-lt"/>
            </a:endParaRPr>
          </a:p>
          <a:p>
            <a:pPr marL="285750" indent="-285750">
              <a:spcBef>
                <a:spcPts val="300"/>
              </a:spcBef>
              <a:buFont typeface="Arial"/>
              <a:buChar char="•"/>
            </a:pPr>
            <a:r>
              <a:rPr lang="en-US" sz="1600">
                <a:solidFill>
                  <a:srgbClr val="111111"/>
                </a:solidFill>
                <a:highlight>
                  <a:srgbClr val="FCFCFC"/>
                </a:highlight>
                <a:ea typeface="+mn-lt"/>
                <a:cs typeface="+mn-lt"/>
              </a:rPr>
              <a:t>Cybersecurity</a:t>
            </a:r>
            <a:endParaRPr lang="en-US" sz="1600">
              <a:solidFill>
                <a:srgbClr val="0C0C0C"/>
              </a:solidFill>
              <a:ea typeface="+mn-lt"/>
              <a:cs typeface="+mn-lt"/>
            </a:endParaRPr>
          </a:p>
          <a:p>
            <a:pPr marL="285750" indent="-285750">
              <a:spcBef>
                <a:spcPts val="300"/>
              </a:spcBef>
              <a:buFont typeface="Arial"/>
              <a:buChar char="•"/>
            </a:pPr>
            <a:r>
              <a:rPr lang="en-US" sz="1600">
                <a:solidFill>
                  <a:srgbClr val="111111"/>
                </a:solidFill>
                <a:highlight>
                  <a:srgbClr val="FCFCFC"/>
                </a:highlight>
                <a:ea typeface="+mn-lt"/>
                <a:cs typeface="+mn-lt"/>
              </a:rPr>
              <a:t>Digital diplomacy  </a:t>
            </a:r>
            <a:endParaRPr lang="en-US" sz="1600">
              <a:solidFill>
                <a:srgbClr val="0C0C0C"/>
              </a:solidFill>
              <a:ea typeface="+mn-lt"/>
              <a:cs typeface="+mn-lt"/>
            </a:endParaRPr>
          </a:p>
          <a:p>
            <a:pPr marL="0" indent="0">
              <a:spcBef>
                <a:spcPts val="300"/>
              </a:spcBef>
              <a:buFont typeface="Arial"/>
              <a:buChar char="•"/>
            </a:pPr>
            <a:endParaRPr lang="en-US" sz="1600">
              <a:solidFill>
                <a:srgbClr val="111111"/>
              </a:solidFill>
              <a:highlight>
                <a:srgbClr val="FCFCFC"/>
              </a:highlight>
              <a:cs typeface="Arial"/>
            </a:endParaRPr>
          </a:p>
          <a:p>
            <a:pPr marL="0" indent="0">
              <a:spcBef>
                <a:spcPts val="300"/>
              </a:spcBef>
              <a:buNone/>
            </a:pPr>
            <a:r>
              <a:rPr lang="en-GB" sz="1600">
                <a:solidFill>
                  <a:srgbClr val="111111"/>
                </a:solidFill>
                <a:highlight>
                  <a:srgbClr val="FCFCFC"/>
                </a:highlight>
                <a:ea typeface="+mn-lt"/>
                <a:cs typeface="+mn-lt"/>
              </a:rPr>
              <a:t>This event will bring together key stakeholders from government, industry and businesses, academia and research, and policymaking across the European Union, Japan, and other Indo-Pacific countries. </a:t>
            </a:r>
            <a:endParaRPr lang="en-US" sz="1600">
              <a:solidFill>
                <a:srgbClr val="111111"/>
              </a:solidFill>
              <a:highlight>
                <a:srgbClr val="FCFCFC"/>
              </a:highlight>
              <a:ea typeface="+mn-lt"/>
              <a:cs typeface="+mn-lt"/>
            </a:endParaRPr>
          </a:p>
          <a:p>
            <a:pPr marL="0" indent="0">
              <a:spcBef>
                <a:spcPts val="300"/>
              </a:spcBef>
              <a:buNone/>
            </a:pPr>
            <a:endParaRPr lang="en-US" sz="1600">
              <a:solidFill>
                <a:srgbClr val="111111"/>
              </a:solidFill>
              <a:highlight>
                <a:srgbClr val="FCFCFC"/>
              </a:highlight>
              <a:ea typeface="+mn-lt"/>
              <a:cs typeface="+mn-lt"/>
            </a:endParaRPr>
          </a:p>
          <a:p>
            <a:pPr marL="0" indent="0">
              <a:spcBef>
                <a:spcPts val="300"/>
              </a:spcBef>
              <a:buNone/>
            </a:pPr>
            <a:r>
              <a:rPr lang="en-US" sz="1600" b="1">
                <a:solidFill>
                  <a:srgbClr val="111111"/>
                </a:solidFill>
                <a:highlight>
                  <a:srgbClr val="FCFCFC"/>
                </a:highlight>
                <a:ea typeface="+mn-lt"/>
                <a:cs typeface="+mn-lt"/>
              </a:rPr>
              <a:t>Learn more: </a:t>
            </a:r>
            <a:r>
              <a:rPr lang="en-US" sz="1600" b="1">
                <a:solidFill>
                  <a:srgbClr val="111111"/>
                </a:solidFill>
                <a:highlight>
                  <a:srgbClr val="FCFCFC"/>
                </a:highlight>
                <a:ea typeface="+mn-lt"/>
                <a:cs typeface="+mn-lt"/>
                <a:hlinkClick r:id="rId3"/>
              </a:rPr>
              <a:t>https://inpacehub.eu/eu-japan-digitalweek-2026</a:t>
            </a:r>
            <a:endParaRPr lang="en-US" sz="1600" b="1">
              <a:solidFill>
                <a:srgbClr val="111111"/>
              </a:solidFill>
              <a:highlight>
                <a:srgbClr val="FCFCFC"/>
              </a:highlight>
              <a:ea typeface="+mn-lt"/>
              <a:cs typeface="+mn-lt"/>
            </a:endParaRPr>
          </a:p>
        </p:txBody>
      </p:sp>
      <p:sp>
        <p:nvSpPr>
          <p:cNvPr id="8" name="Rectangle: Rounded Corners 7">
            <a:extLst>
              <a:ext uri="{FF2B5EF4-FFF2-40B4-BE49-F238E27FC236}">
                <a16:creationId xmlns:a16="http://schemas.microsoft.com/office/drawing/2014/main" id="{8409B887-572F-F59A-63A4-F6AB6763E6AF}"/>
              </a:ext>
            </a:extLst>
          </p:cNvPr>
          <p:cNvSpPr/>
          <p:nvPr/>
        </p:nvSpPr>
        <p:spPr>
          <a:xfrm>
            <a:off x="834582" y="887290"/>
            <a:ext cx="8803341" cy="6454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600" b="1">
                <a:ea typeface="+mn-lt"/>
                <a:cs typeface="+mn-lt"/>
              </a:rPr>
              <a:t>23 March - 30 March 2026 in Tokyo, Japan </a:t>
            </a:r>
            <a:endParaRPr lang="en-US" sz="1600" b="1">
              <a:ea typeface="+mn-lt"/>
              <a:cs typeface="+mn-lt"/>
            </a:endParaRPr>
          </a:p>
          <a:p>
            <a:r>
              <a:rPr lang="en-GB" sz="1600">
                <a:ea typeface="+mn-lt"/>
                <a:cs typeface="+mn-lt"/>
              </a:rPr>
              <a:t>The EU-Japan Digital Week is the annual flagship event of the </a:t>
            </a:r>
            <a:r>
              <a:rPr lang="en-GB" sz="1600" b="1">
                <a:ea typeface="+mn-lt"/>
                <a:cs typeface="+mn-lt"/>
              </a:rPr>
              <a:t>EU-Japan Digital Partnership</a:t>
            </a:r>
            <a:r>
              <a:rPr lang="en-GB" sz="1600">
                <a:ea typeface="+mn-lt"/>
                <a:cs typeface="+mn-lt"/>
              </a:rPr>
              <a:t>.</a:t>
            </a:r>
            <a:endParaRPr lang="en-US" sz="1600">
              <a:cs typeface="Arial"/>
            </a:endParaRPr>
          </a:p>
        </p:txBody>
      </p:sp>
    </p:spTree>
    <p:extLst>
      <p:ext uri="{BB962C8B-B14F-4D97-AF65-F5344CB8AC3E}">
        <p14:creationId xmlns:p14="http://schemas.microsoft.com/office/powerpoint/2010/main" val="1232506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F017E-657E-DFE8-CD37-8E46D1E330D0}"/>
            </a:ext>
          </a:extLst>
        </p:cNvPr>
        <p:cNvGrpSpPr/>
        <p:nvPr/>
      </p:nvGrpSpPr>
      <p:grpSpPr>
        <a:xfrm>
          <a:off x="0" y="0"/>
          <a:ext cx="0" cy="0"/>
          <a:chOff x="0" y="0"/>
          <a:chExt cx="0" cy="0"/>
        </a:xfrm>
      </p:grpSpPr>
      <p:sp>
        <p:nvSpPr>
          <p:cNvPr id="6" name="Footer Placeholder 7">
            <a:extLst>
              <a:ext uri="{FF2B5EF4-FFF2-40B4-BE49-F238E27FC236}">
                <a16:creationId xmlns:a16="http://schemas.microsoft.com/office/drawing/2014/main" id="{AA32BA2E-8C25-0281-734E-9A891AD00C0E}"/>
              </a:ext>
            </a:extLst>
          </p:cNvPr>
          <p:cNvSpPr txBox="1">
            <a:spLocks/>
          </p:cNvSpPr>
          <p:nvPr/>
        </p:nvSpPr>
        <p:spPr>
          <a:xfrm>
            <a:off x="4038600" y="6356350"/>
            <a:ext cx="4114800" cy="365125"/>
          </a:xfrm>
          <a:prstGeom prst="rect">
            <a:avLst/>
          </a:prstGeom>
          <a:noFill/>
          <a:ln>
            <a:noFill/>
          </a:ln>
        </p:spPr>
        <p:txBody>
          <a:bodyPr spcFirstLastPara="1" vert="horz" wrap="square" lIns="91425" tIns="45700" rIns="91425" bIns="45700" rtlCol="0" anchor="ctr" anchorCtr="0">
            <a:normAutofit/>
          </a:bodyPr>
          <a:lstStyle>
            <a:lvl1pPr marL="0" lvl="0" indent="0" algn="l" defTabSz="914400" rtl="0" eaLnBrk="1" latinLnBrk="0" hangingPunct="1">
              <a:lnSpc>
                <a:spcPct val="90000"/>
              </a:lnSpc>
              <a:spcBef>
                <a:spcPts val="0"/>
              </a:spcBef>
              <a:spcAft>
                <a:spcPts val="0"/>
              </a:spcAft>
              <a:buClr>
                <a:srgbClr val="2B3990"/>
              </a:buClr>
              <a:buSzPts val="1000"/>
              <a:buFont typeface="Lato"/>
              <a:buNone/>
              <a:defRPr sz="1100" b="0" i="1" kern="1200">
                <a:solidFill>
                  <a:srgbClr val="2B3990"/>
                </a:solidFill>
                <a:latin typeface="Lato"/>
                <a:ea typeface="Lato"/>
                <a:cs typeface="Lato"/>
                <a:sym typeface="Lato"/>
              </a:defRPr>
            </a:lvl1pPr>
            <a:lvl2pPr marL="914400" lvl="1" indent="-342900" algn="l" defTabSz="914400" rtl="0" eaLnBrk="1" latinLnBrk="0" hangingPunct="1">
              <a:lnSpc>
                <a:spcPct val="90000"/>
              </a:lnSpc>
              <a:spcBef>
                <a:spcPts val="500"/>
              </a:spcBef>
              <a:spcAft>
                <a:spcPts val="0"/>
              </a:spcAft>
              <a:buClr>
                <a:srgbClr val="3A3838"/>
              </a:buClr>
              <a:buSzPts val="1800"/>
              <a:buFontTx/>
              <a:buChar char="▪"/>
              <a:defRPr sz="2400" kern="1200">
                <a:solidFill>
                  <a:schemeClr val="tx1"/>
                </a:solidFill>
                <a:latin typeface="Helvetica" pitchFamily="2" charset="0"/>
                <a:ea typeface="+mn-ea"/>
                <a:cs typeface="+mn-cs"/>
              </a:defRPr>
            </a:lvl2pPr>
            <a:lvl3pPr marL="1371600" lvl="2" indent="-342900" algn="l" defTabSz="914400" rtl="0" eaLnBrk="1" latinLnBrk="0" hangingPunct="1">
              <a:lnSpc>
                <a:spcPct val="90000"/>
              </a:lnSpc>
              <a:spcBef>
                <a:spcPts val="500"/>
              </a:spcBef>
              <a:spcAft>
                <a:spcPts val="0"/>
              </a:spcAft>
              <a:buClr>
                <a:srgbClr val="3A3838"/>
              </a:buClr>
              <a:buSzPts val="1800"/>
              <a:buFont typeface="Arial" panose="020B0604020202020204" pitchFamily="34" charset="0"/>
              <a:buChar char="▪"/>
              <a:defRPr sz="2000" kern="1200">
                <a:solidFill>
                  <a:schemeClr val="tx1"/>
                </a:solidFill>
                <a:latin typeface="Helvetica" pitchFamily="2" charset="0"/>
                <a:ea typeface="+mn-ea"/>
                <a:cs typeface="+mn-cs"/>
              </a:defRPr>
            </a:lvl3pPr>
            <a:lvl4pPr marL="1828800" lvl="3"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4pPr>
            <a:lvl5pPr marL="2286000" lvl="4"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lgn="ctr">
              <a:buSzPts val="1200"/>
            </a:pPr>
            <a:r>
              <a:rPr lang="en-GB" sz="1200" b="1" i="0" noProof="0">
                <a:solidFill>
                  <a:schemeClr val="tx1">
                    <a:lumMod val="95000"/>
                    <a:lumOff val="5000"/>
                  </a:schemeClr>
                </a:solidFill>
                <a:latin typeface="+mn-lt"/>
              </a:rPr>
              <a:t>©INPACE 2024-2027</a:t>
            </a:r>
          </a:p>
        </p:txBody>
      </p:sp>
      <p:sp>
        <p:nvSpPr>
          <p:cNvPr id="7" name="Titre 6">
            <a:extLst>
              <a:ext uri="{FF2B5EF4-FFF2-40B4-BE49-F238E27FC236}">
                <a16:creationId xmlns:a16="http://schemas.microsoft.com/office/drawing/2014/main" id="{934E58C7-18ED-B265-9986-91E1A6860BEA}"/>
              </a:ext>
            </a:extLst>
          </p:cNvPr>
          <p:cNvSpPr>
            <a:spLocks noGrp="1"/>
          </p:cNvSpPr>
          <p:nvPr>
            <p:ph type="title"/>
          </p:nvPr>
        </p:nvSpPr>
        <p:spPr>
          <a:xfrm>
            <a:off x="838200" y="-3059"/>
            <a:ext cx="11068050" cy="973394"/>
          </a:xfrm>
        </p:spPr>
        <p:txBody>
          <a:bodyPr vert="horz" lIns="91440" tIns="45720" rIns="91440" bIns="45720" rtlCol="0" anchor="ctr">
            <a:noAutofit/>
          </a:bodyPr>
          <a:lstStyle/>
          <a:p>
            <a:r>
              <a:rPr lang="fr-FR">
                <a:ea typeface="Lato"/>
                <a:cs typeface="Lato"/>
              </a:rPr>
              <a:t>2nd EU-Japan Digital Week 2026: Schedule</a:t>
            </a:r>
            <a:endParaRPr lang="en-GB" noProof="0">
              <a:ea typeface="Lato"/>
              <a:cs typeface="Lato"/>
            </a:endParaRPr>
          </a:p>
        </p:txBody>
      </p:sp>
      <p:sp>
        <p:nvSpPr>
          <p:cNvPr id="3" name="Slide Number Placeholder 10">
            <a:extLst>
              <a:ext uri="{FF2B5EF4-FFF2-40B4-BE49-F238E27FC236}">
                <a16:creationId xmlns:a16="http://schemas.microsoft.com/office/drawing/2014/main" id="{3B233ADA-E052-7D1E-4127-C577F31898D9}"/>
              </a:ext>
            </a:extLst>
          </p:cNvPr>
          <p:cNvSpPr>
            <a:spLocks noGrp="1"/>
          </p:cNvSpPr>
          <p:nvPr>
            <p:ph type="sldNum" sz="quarter" idx="12"/>
          </p:nvPr>
        </p:nvSpPr>
        <p:spPr>
          <a:xfrm>
            <a:off x="8610600" y="6356350"/>
            <a:ext cx="2743200" cy="365125"/>
          </a:xfrm>
        </p:spPr>
        <p:txBody>
          <a:bodyPr/>
          <a:lstStyle/>
          <a:p>
            <a:fld id="{8782BFEE-EB8F-DB48-8DE7-FAD35D4F1A54}" type="slidenum">
              <a:rPr lang="en-GB" noProof="0" smtClean="0"/>
              <a:t>21</a:t>
            </a:fld>
            <a:endParaRPr lang="en-GB" noProof="0"/>
          </a:p>
        </p:txBody>
      </p:sp>
      <p:pic>
        <p:nvPicPr>
          <p:cNvPr id="11" name="Content Placeholder 10" descr="A screenshot of a calendar&#10;&#10;AI-generated content may be incorrect.">
            <a:extLst>
              <a:ext uri="{FF2B5EF4-FFF2-40B4-BE49-F238E27FC236}">
                <a16:creationId xmlns:a16="http://schemas.microsoft.com/office/drawing/2014/main" id="{D5DFCF16-70BB-0875-8EA9-33FD8FA7C099}"/>
              </a:ext>
            </a:extLst>
          </p:cNvPr>
          <p:cNvPicPr>
            <a:picLocks noGrp="1" noChangeAspect="1"/>
          </p:cNvPicPr>
          <p:nvPr>
            <p:ph sz="half" idx="1"/>
          </p:nvPr>
        </p:nvPicPr>
        <p:blipFill>
          <a:blip r:embed="rId3"/>
          <a:stretch>
            <a:fillRect/>
          </a:stretch>
        </p:blipFill>
        <p:spPr>
          <a:xfrm>
            <a:off x="3670444" y="864463"/>
            <a:ext cx="4612907" cy="5009534"/>
          </a:xfrm>
          <a:prstGeom prst="rect">
            <a:avLst/>
          </a:prstGeom>
        </p:spPr>
      </p:pic>
    </p:spTree>
    <p:extLst>
      <p:ext uri="{BB962C8B-B14F-4D97-AF65-F5344CB8AC3E}">
        <p14:creationId xmlns:p14="http://schemas.microsoft.com/office/powerpoint/2010/main" val="1570839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lack and white logo&#10;&#10;Description automatically generated">
            <a:extLst>
              <a:ext uri="{FF2B5EF4-FFF2-40B4-BE49-F238E27FC236}">
                <a16:creationId xmlns:a16="http://schemas.microsoft.com/office/drawing/2014/main" id="{A77211E6-04D7-D275-E0B7-9626ECAE2AD8}"/>
              </a:ext>
            </a:extLst>
          </p:cNvPr>
          <p:cNvPicPr>
            <a:picLocks noGrp="1" noChangeAspect="1"/>
          </p:cNvPicPr>
          <p:nvPr>
            <p:ph type="pic" sz="quarter" idx="10"/>
          </p:nvPr>
        </p:nvPicPr>
        <p:blipFill>
          <a:blip r:embed="rId3"/>
          <a:srcRect l="40301" r="40301"/>
          <a:stretch>
            <a:fillRect/>
          </a:stretch>
        </p:blipFill>
        <p:spPr/>
      </p:pic>
      <p:sp>
        <p:nvSpPr>
          <p:cNvPr id="4" name="Slide Number Placeholder 3">
            <a:extLst>
              <a:ext uri="{FF2B5EF4-FFF2-40B4-BE49-F238E27FC236}">
                <a16:creationId xmlns:a16="http://schemas.microsoft.com/office/drawing/2014/main" id="{30FC2F65-85D1-F5D7-6C13-C6EA156BAC8C}"/>
              </a:ext>
            </a:extLst>
          </p:cNvPr>
          <p:cNvSpPr>
            <a:spLocks noGrp="1"/>
          </p:cNvSpPr>
          <p:nvPr>
            <p:ph type="sldNum" sz="quarter" idx="4"/>
          </p:nvPr>
        </p:nvSpPr>
        <p:spPr/>
        <p:txBody>
          <a:bodyPr/>
          <a:lstStyle/>
          <a:p>
            <a:fld id="{8782BFEE-EB8F-DB48-8DE7-FAD35D4F1A54}" type="slidenum">
              <a:rPr lang="en-CH" smtClean="0"/>
              <a:pPr/>
              <a:t>22</a:t>
            </a:fld>
            <a:endParaRPr lang="en-CH"/>
          </a:p>
        </p:txBody>
      </p:sp>
      <p:pic>
        <p:nvPicPr>
          <p:cNvPr id="6" name="Picture Placeholder 33">
            <a:extLst>
              <a:ext uri="{FF2B5EF4-FFF2-40B4-BE49-F238E27FC236}">
                <a16:creationId xmlns:a16="http://schemas.microsoft.com/office/drawing/2014/main" id="{19373431-928F-038D-131D-0910D8D34685}"/>
              </a:ext>
            </a:extLst>
          </p:cNvPr>
          <p:cNvPicPr>
            <a:picLocks noChangeAspect="1"/>
          </p:cNvPicPr>
          <p:nvPr/>
        </p:nvPicPr>
        <p:blipFill>
          <a:blip r:embed="rId4"/>
          <a:srcRect l="28665" r="28665"/>
          <a:stretch/>
        </p:blipFill>
        <p:spPr>
          <a:xfrm>
            <a:off x="7612800" y="0"/>
            <a:ext cx="4579200" cy="6858000"/>
          </a:xfrm>
          <a:custGeom>
            <a:avLst/>
            <a:gdLst>
              <a:gd name="connsiteX0" fmla="*/ 0 w 4579200"/>
              <a:gd name="connsiteY0" fmla="*/ 0 h 6858000"/>
              <a:gd name="connsiteX1" fmla="*/ 4579200 w 4579200"/>
              <a:gd name="connsiteY1" fmla="*/ 0 h 6858000"/>
              <a:gd name="connsiteX2" fmla="*/ 4579200 w 4579200"/>
              <a:gd name="connsiteY2" fmla="*/ 1143006 h 6858000"/>
              <a:gd name="connsiteX3" fmla="*/ 3434400 w 4579200"/>
              <a:gd name="connsiteY3" fmla="*/ 1143006 h 6858000"/>
              <a:gd name="connsiteX4" fmla="*/ 3434400 w 4579200"/>
              <a:gd name="connsiteY4" fmla="*/ 2287806 h 6858000"/>
              <a:gd name="connsiteX5" fmla="*/ 4579200 w 4579200"/>
              <a:gd name="connsiteY5" fmla="*/ 2287806 h 6858000"/>
              <a:gd name="connsiteX6" fmla="*/ 4579200 w 4579200"/>
              <a:gd name="connsiteY6" fmla="*/ 6858000 h 6858000"/>
              <a:gd name="connsiteX7" fmla="*/ 3434400 w 4579200"/>
              <a:gd name="connsiteY7" fmla="*/ 6858000 h 6858000"/>
              <a:gd name="connsiteX8" fmla="*/ 3434400 w 4579200"/>
              <a:gd name="connsiteY8" fmla="*/ 5713200 h 6858000"/>
              <a:gd name="connsiteX9" fmla="*/ 2289600 w 4579200"/>
              <a:gd name="connsiteY9" fmla="*/ 5713200 h 6858000"/>
              <a:gd name="connsiteX10" fmla="*/ 2289600 w 4579200"/>
              <a:gd name="connsiteY10" fmla="*/ 6858000 h 6858000"/>
              <a:gd name="connsiteX11" fmla="*/ 0 w 45792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9200" h="6858000">
                <a:moveTo>
                  <a:pt x="0" y="0"/>
                </a:moveTo>
                <a:lnTo>
                  <a:pt x="4579200" y="0"/>
                </a:lnTo>
                <a:lnTo>
                  <a:pt x="4579200" y="1143006"/>
                </a:lnTo>
                <a:lnTo>
                  <a:pt x="3434400" y="1143006"/>
                </a:lnTo>
                <a:lnTo>
                  <a:pt x="3434400" y="2287806"/>
                </a:lnTo>
                <a:lnTo>
                  <a:pt x="4579200" y="2287806"/>
                </a:lnTo>
                <a:lnTo>
                  <a:pt x="4579200" y="6858000"/>
                </a:lnTo>
                <a:lnTo>
                  <a:pt x="3434400" y="6858000"/>
                </a:lnTo>
                <a:lnTo>
                  <a:pt x="3434400" y="5713200"/>
                </a:lnTo>
                <a:lnTo>
                  <a:pt x="2289600" y="5713200"/>
                </a:lnTo>
                <a:lnTo>
                  <a:pt x="2289600" y="6858000"/>
                </a:lnTo>
                <a:lnTo>
                  <a:pt x="0" y="6858000"/>
                </a:lnTo>
                <a:close/>
              </a:path>
            </a:pathLst>
          </a:custGeom>
          <a:blipFill>
            <a:blip r:embed="rId5"/>
            <a:stretch>
              <a:fillRect/>
            </a:stretch>
          </a:blipFill>
        </p:spPr>
      </p:pic>
      <p:sp>
        <p:nvSpPr>
          <p:cNvPr id="27" name="Rectangle 26">
            <a:extLst>
              <a:ext uri="{FF2B5EF4-FFF2-40B4-BE49-F238E27FC236}">
                <a16:creationId xmlns:a16="http://schemas.microsoft.com/office/drawing/2014/main" id="{C7BF10F9-2A54-73B6-089B-2D064049DCE6}"/>
              </a:ext>
            </a:extLst>
          </p:cNvPr>
          <p:cNvSpPr/>
          <p:nvPr/>
        </p:nvSpPr>
        <p:spPr>
          <a:xfrm>
            <a:off x="6461654" y="1160501"/>
            <a:ext cx="1144798" cy="1144799"/>
          </a:xfrm>
          <a:prstGeom prst="rect">
            <a:avLst/>
          </a:prstGeom>
          <a:solidFill>
            <a:srgbClr val="0F64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 name="Rectangle 27">
            <a:extLst>
              <a:ext uri="{FF2B5EF4-FFF2-40B4-BE49-F238E27FC236}">
                <a16:creationId xmlns:a16="http://schemas.microsoft.com/office/drawing/2014/main" id="{5558B838-5881-757D-0CAD-25678CD7EB2E}"/>
              </a:ext>
            </a:extLst>
          </p:cNvPr>
          <p:cNvSpPr/>
          <p:nvPr/>
        </p:nvSpPr>
        <p:spPr>
          <a:xfrm>
            <a:off x="9902400" y="1160501"/>
            <a:ext cx="1144798" cy="1144799"/>
          </a:xfrm>
          <a:prstGeom prst="rect">
            <a:avLst/>
          </a:prstGeom>
          <a:solidFill>
            <a:srgbClr val="0F64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9" name="Rectangle 28">
            <a:extLst>
              <a:ext uri="{FF2B5EF4-FFF2-40B4-BE49-F238E27FC236}">
                <a16:creationId xmlns:a16="http://schemas.microsoft.com/office/drawing/2014/main" id="{2D6F9A6D-2146-6217-4367-2D94B7AAE42B}"/>
              </a:ext>
            </a:extLst>
          </p:cNvPr>
          <p:cNvSpPr/>
          <p:nvPr/>
        </p:nvSpPr>
        <p:spPr>
          <a:xfrm>
            <a:off x="9902400" y="15702"/>
            <a:ext cx="1144798" cy="1144799"/>
          </a:xfrm>
          <a:prstGeom prst="rect">
            <a:avLst/>
          </a:prstGeom>
          <a:solidFill>
            <a:srgbClr val="041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 name="Rectangle 29">
            <a:extLst>
              <a:ext uri="{FF2B5EF4-FFF2-40B4-BE49-F238E27FC236}">
                <a16:creationId xmlns:a16="http://schemas.microsoft.com/office/drawing/2014/main" id="{6DDF4874-F07E-F16E-C419-CA6571DDD61C}"/>
              </a:ext>
            </a:extLst>
          </p:cNvPr>
          <p:cNvSpPr/>
          <p:nvPr/>
        </p:nvSpPr>
        <p:spPr>
          <a:xfrm>
            <a:off x="11047202" y="2292330"/>
            <a:ext cx="1144798" cy="1144799"/>
          </a:xfrm>
          <a:prstGeom prst="rect">
            <a:avLst/>
          </a:prstGeom>
          <a:solidFill>
            <a:srgbClr val="FF67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 name="Rectangle 30">
            <a:extLst>
              <a:ext uri="{FF2B5EF4-FFF2-40B4-BE49-F238E27FC236}">
                <a16:creationId xmlns:a16="http://schemas.microsoft.com/office/drawing/2014/main" id="{8CFCAB00-079C-9FEB-8336-A2016A72C838}"/>
              </a:ext>
            </a:extLst>
          </p:cNvPr>
          <p:cNvSpPr/>
          <p:nvPr/>
        </p:nvSpPr>
        <p:spPr>
          <a:xfrm>
            <a:off x="7623161" y="5713201"/>
            <a:ext cx="1144798" cy="1144799"/>
          </a:xfrm>
          <a:prstGeom prst="rect">
            <a:avLst/>
          </a:prstGeom>
          <a:solidFill>
            <a:srgbClr val="041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2" name="Rectangle 31">
            <a:extLst>
              <a:ext uri="{FF2B5EF4-FFF2-40B4-BE49-F238E27FC236}">
                <a16:creationId xmlns:a16="http://schemas.microsoft.com/office/drawing/2014/main" id="{1336A5CF-8CCE-7C57-23F9-63BAA71ECE14}"/>
              </a:ext>
            </a:extLst>
          </p:cNvPr>
          <p:cNvSpPr/>
          <p:nvPr/>
        </p:nvSpPr>
        <p:spPr>
          <a:xfrm>
            <a:off x="8762706" y="4568402"/>
            <a:ext cx="1144798" cy="1144799"/>
          </a:xfrm>
          <a:prstGeom prst="rect">
            <a:avLst/>
          </a:prstGeom>
          <a:solidFill>
            <a:srgbClr val="0F64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3" name="Rectangle 32">
            <a:extLst>
              <a:ext uri="{FF2B5EF4-FFF2-40B4-BE49-F238E27FC236}">
                <a16:creationId xmlns:a16="http://schemas.microsoft.com/office/drawing/2014/main" id="{FBBEC9D4-7EC0-56D6-850E-246691BBD169}"/>
              </a:ext>
            </a:extLst>
          </p:cNvPr>
          <p:cNvSpPr/>
          <p:nvPr/>
        </p:nvSpPr>
        <p:spPr>
          <a:xfrm>
            <a:off x="7617005" y="3429667"/>
            <a:ext cx="1144798" cy="1144799"/>
          </a:xfrm>
          <a:prstGeom prst="rect">
            <a:avLst/>
          </a:prstGeom>
          <a:solidFill>
            <a:srgbClr val="FFCC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5" name="Slide Number Placeholder 31">
            <a:extLst>
              <a:ext uri="{FF2B5EF4-FFF2-40B4-BE49-F238E27FC236}">
                <a16:creationId xmlns:a16="http://schemas.microsoft.com/office/drawing/2014/main" id="{22A2651A-F748-695A-0EC8-971DCD9300A3}"/>
              </a:ext>
            </a:extLst>
          </p:cNvPr>
          <p:cNvSpPr txBox="1">
            <a:spLocks/>
          </p:cNvSpPr>
          <p:nvPr/>
        </p:nvSpPr>
        <p:spPr>
          <a:xfrm>
            <a:off x="8640847" y="6356349"/>
            <a:ext cx="2743200" cy="365125"/>
          </a:xfrm>
          <a:prstGeom prst="rect">
            <a:avLst/>
          </a:prstGeom>
        </p:spPr>
        <p:txBody>
          <a:bodyPr vert="horz" lIns="91440" tIns="45720" rIns="91440" bIns="45720" rtlCol="0" anchor="ctr"/>
          <a:lstStyle>
            <a:defPPr>
              <a:defRPr lang="en-CH"/>
            </a:defPPr>
            <a:lvl1pPr marL="0" algn="r" defTabSz="914400" rtl="0" eaLnBrk="1" latinLnBrk="0" hangingPunct="1">
              <a:defRPr sz="1200" b="1"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82BFEE-EB8F-DB48-8DE7-FAD35D4F1A54}" type="slidenum">
              <a:rPr lang="en-CH" smtClean="0"/>
              <a:pPr/>
              <a:t>22</a:t>
            </a:fld>
            <a:endParaRPr lang="en-CH"/>
          </a:p>
        </p:txBody>
      </p:sp>
      <p:sp>
        <p:nvSpPr>
          <p:cNvPr id="9" name="Footer Placeholder 7">
            <a:extLst>
              <a:ext uri="{FF2B5EF4-FFF2-40B4-BE49-F238E27FC236}">
                <a16:creationId xmlns:a16="http://schemas.microsoft.com/office/drawing/2014/main" id="{3D4DB195-D76A-B9A7-2E6E-583AA5FA64EB}"/>
              </a:ext>
            </a:extLst>
          </p:cNvPr>
          <p:cNvSpPr txBox="1">
            <a:spLocks/>
          </p:cNvSpPr>
          <p:nvPr/>
        </p:nvSpPr>
        <p:spPr>
          <a:xfrm>
            <a:off x="4038600" y="6356350"/>
            <a:ext cx="4114800" cy="365125"/>
          </a:xfrm>
          <a:prstGeom prst="rect">
            <a:avLst/>
          </a:prstGeom>
          <a:noFill/>
          <a:ln>
            <a:noFill/>
          </a:ln>
        </p:spPr>
        <p:txBody>
          <a:bodyPr spcFirstLastPara="1" vert="horz" wrap="square" lIns="91425" tIns="45700" rIns="91425" bIns="45700" rtlCol="0" anchor="ctr" anchorCtr="0">
            <a:normAutofit/>
          </a:bodyPr>
          <a:lstStyle>
            <a:lvl1pPr marL="0" lvl="0" indent="0" algn="l" defTabSz="914400" rtl="0" eaLnBrk="1" latinLnBrk="0" hangingPunct="1">
              <a:lnSpc>
                <a:spcPct val="90000"/>
              </a:lnSpc>
              <a:spcBef>
                <a:spcPts val="0"/>
              </a:spcBef>
              <a:spcAft>
                <a:spcPts val="0"/>
              </a:spcAft>
              <a:buClr>
                <a:srgbClr val="2B3990"/>
              </a:buClr>
              <a:buSzPts val="1000"/>
              <a:buFont typeface="Lato"/>
              <a:buNone/>
              <a:defRPr sz="1100" b="0" i="1" kern="1200">
                <a:solidFill>
                  <a:srgbClr val="2B3990"/>
                </a:solidFill>
                <a:latin typeface="Lato"/>
                <a:ea typeface="Lato"/>
                <a:cs typeface="Lato"/>
                <a:sym typeface="Lato"/>
              </a:defRPr>
            </a:lvl1pPr>
            <a:lvl2pPr marL="914400" lvl="1" indent="-342900" algn="l" defTabSz="914400" rtl="0" eaLnBrk="1" latinLnBrk="0" hangingPunct="1">
              <a:lnSpc>
                <a:spcPct val="90000"/>
              </a:lnSpc>
              <a:spcBef>
                <a:spcPts val="500"/>
              </a:spcBef>
              <a:spcAft>
                <a:spcPts val="0"/>
              </a:spcAft>
              <a:buClr>
                <a:srgbClr val="3A3838"/>
              </a:buClr>
              <a:buSzPts val="1800"/>
              <a:buFontTx/>
              <a:buChar char="▪"/>
              <a:defRPr sz="2400" kern="1200">
                <a:solidFill>
                  <a:schemeClr val="tx1"/>
                </a:solidFill>
                <a:latin typeface="Helvetica" pitchFamily="2" charset="0"/>
                <a:ea typeface="+mn-ea"/>
                <a:cs typeface="+mn-cs"/>
              </a:defRPr>
            </a:lvl2pPr>
            <a:lvl3pPr marL="1371600" lvl="2" indent="-342900" algn="l" defTabSz="914400" rtl="0" eaLnBrk="1" latinLnBrk="0" hangingPunct="1">
              <a:lnSpc>
                <a:spcPct val="90000"/>
              </a:lnSpc>
              <a:spcBef>
                <a:spcPts val="500"/>
              </a:spcBef>
              <a:spcAft>
                <a:spcPts val="0"/>
              </a:spcAft>
              <a:buClr>
                <a:srgbClr val="3A3838"/>
              </a:buClr>
              <a:buSzPts val="1800"/>
              <a:buFont typeface="Arial" panose="020B0604020202020204" pitchFamily="34" charset="0"/>
              <a:buChar char="▪"/>
              <a:defRPr sz="2000" kern="1200">
                <a:solidFill>
                  <a:schemeClr val="tx1"/>
                </a:solidFill>
                <a:latin typeface="Helvetica" pitchFamily="2" charset="0"/>
                <a:ea typeface="+mn-ea"/>
                <a:cs typeface="+mn-cs"/>
              </a:defRPr>
            </a:lvl3pPr>
            <a:lvl4pPr marL="1828800" lvl="3"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4pPr>
            <a:lvl5pPr marL="2286000" lvl="4"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lgn="ctr">
              <a:buSzPts val="1200"/>
            </a:pPr>
            <a:r>
              <a:rPr lang="en-GB" sz="1200" b="1" i="0">
                <a:solidFill>
                  <a:schemeClr val="tx1">
                    <a:lumMod val="95000"/>
                    <a:lumOff val="5000"/>
                  </a:schemeClr>
                </a:solidFill>
                <a:latin typeface="+mn-lt"/>
              </a:rPr>
              <a:t>©INPACE 2024-2027</a:t>
            </a:r>
          </a:p>
        </p:txBody>
      </p:sp>
      <p:sp>
        <p:nvSpPr>
          <p:cNvPr id="5" name="Rectangle 4">
            <a:extLst>
              <a:ext uri="{FF2B5EF4-FFF2-40B4-BE49-F238E27FC236}">
                <a16:creationId xmlns:a16="http://schemas.microsoft.com/office/drawing/2014/main" id="{0EEBFC97-B1AB-EDEE-D04D-C972E7264282}"/>
              </a:ext>
            </a:extLst>
          </p:cNvPr>
          <p:cNvSpPr/>
          <p:nvPr/>
        </p:nvSpPr>
        <p:spPr>
          <a:xfrm>
            <a:off x="646325" y="6266588"/>
            <a:ext cx="2590651" cy="6693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5" name="Picture 14" descr="A black and white logo&#10;&#10;Description automatically generated">
            <a:extLst>
              <a:ext uri="{FF2B5EF4-FFF2-40B4-BE49-F238E27FC236}">
                <a16:creationId xmlns:a16="http://schemas.microsoft.com/office/drawing/2014/main" id="{C4C31EDA-2CFC-3CF3-73BA-2765B3A885D7}"/>
              </a:ext>
            </a:extLst>
          </p:cNvPr>
          <p:cNvPicPr>
            <a:picLocks noChangeAspect="1"/>
          </p:cNvPicPr>
          <p:nvPr/>
        </p:nvPicPr>
        <p:blipFill>
          <a:blip r:embed="rId3"/>
          <a:stretch>
            <a:fillRect/>
          </a:stretch>
        </p:blipFill>
        <p:spPr>
          <a:xfrm>
            <a:off x="537325" y="434993"/>
            <a:ext cx="4704357" cy="1366503"/>
          </a:xfrm>
          <a:prstGeom prst="rect">
            <a:avLst/>
          </a:prstGeom>
        </p:spPr>
      </p:pic>
      <p:sp>
        <p:nvSpPr>
          <p:cNvPr id="26" name="Title 2">
            <a:extLst>
              <a:ext uri="{FF2B5EF4-FFF2-40B4-BE49-F238E27FC236}">
                <a16:creationId xmlns:a16="http://schemas.microsoft.com/office/drawing/2014/main" id="{ADB2F80E-4A80-6BA3-AEB1-42859985612D}"/>
              </a:ext>
            </a:extLst>
          </p:cNvPr>
          <p:cNvSpPr>
            <a:spLocks noGrp="1"/>
          </p:cNvSpPr>
          <p:nvPr>
            <p:ph type="title"/>
          </p:nvPr>
        </p:nvSpPr>
        <p:spPr>
          <a:xfrm>
            <a:off x="651071" y="1817069"/>
            <a:ext cx="5601554" cy="1481328"/>
          </a:xfrm>
        </p:spPr>
        <p:txBody>
          <a:bodyPr/>
          <a:lstStyle/>
          <a:p>
            <a:r>
              <a:rPr lang="en-CH">
                <a:ea typeface="Lato"/>
                <a:cs typeface="Lato"/>
              </a:rPr>
              <a:t>Keep in touch </a:t>
            </a:r>
            <a:br>
              <a:rPr lang="en-US"/>
            </a:br>
            <a:r>
              <a:rPr lang="en-CH">
                <a:ea typeface="Lato"/>
                <a:cs typeface="Lato"/>
              </a:rPr>
              <a:t>with us!</a:t>
            </a:r>
            <a:endParaRPr lang="en-CH"/>
          </a:p>
        </p:txBody>
      </p:sp>
      <p:sp>
        <p:nvSpPr>
          <p:cNvPr id="34" name="Rectangle 33">
            <a:hlinkClick r:id="rId6"/>
            <a:extLst>
              <a:ext uri="{FF2B5EF4-FFF2-40B4-BE49-F238E27FC236}">
                <a16:creationId xmlns:a16="http://schemas.microsoft.com/office/drawing/2014/main" id="{33840FDF-A739-36D2-039C-7064A1EB844A}"/>
              </a:ext>
            </a:extLst>
          </p:cNvPr>
          <p:cNvSpPr/>
          <p:nvPr/>
        </p:nvSpPr>
        <p:spPr>
          <a:xfrm>
            <a:off x="651072" y="3861651"/>
            <a:ext cx="452161" cy="452161"/>
          </a:xfrm>
          <a:prstGeom prst="rect">
            <a:avLst/>
          </a:prstGeom>
          <a:solidFill>
            <a:srgbClr val="04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hlinkClick r:id="rId7"/>
            <a:extLst>
              <a:ext uri="{FF2B5EF4-FFF2-40B4-BE49-F238E27FC236}">
                <a16:creationId xmlns:a16="http://schemas.microsoft.com/office/drawing/2014/main" id="{EA6291F5-88B2-9535-5A27-D0474146A632}"/>
              </a:ext>
            </a:extLst>
          </p:cNvPr>
          <p:cNvSpPr/>
          <p:nvPr/>
        </p:nvSpPr>
        <p:spPr>
          <a:xfrm>
            <a:off x="651071" y="4483249"/>
            <a:ext cx="452161" cy="452161"/>
          </a:xfrm>
          <a:prstGeom prst="rect">
            <a:avLst/>
          </a:prstGeom>
          <a:solidFill>
            <a:srgbClr val="04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9">
            <a:extLst>
              <a:ext uri="{FF2B5EF4-FFF2-40B4-BE49-F238E27FC236}">
                <a16:creationId xmlns:a16="http://schemas.microsoft.com/office/drawing/2014/main" id="{8E8D2684-518F-E461-FA8C-3B7A661849CD}"/>
              </a:ext>
            </a:extLst>
          </p:cNvPr>
          <p:cNvSpPr>
            <a:spLocks noEditPoints="1"/>
          </p:cNvSpPr>
          <p:nvPr/>
        </p:nvSpPr>
        <p:spPr bwMode="auto">
          <a:xfrm>
            <a:off x="754827" y="4003249"/>
            <a:ext cx="244651" cy="168964"/>
          </a:xfrm>
          <a:custGeom>
            <a:avLst/>
            <a:gdLst>
              <a:gd name="T0" fmla="*/ 187 w 194"/>
              <a:gd name="T1" fmla="*/ 1 h 134"/>
              <a:gd name="T2" fmla="*/ 187 w 194"/>
              <a:gd name="T3" fmla="*/ 1 h 134"/>
              <a:gd name="T4" fmla="*/ 185 w 194"/>
              <a:gd name="T5" fmla="*/ 1 h 134"/>
              <a:gd name="T6" fmla="*/ 184 w 194"/>
              <a:gd name="T7" fmla="*/ 0 h 134"/>
              <a:gd name="T8" fmla="*/ 181 w 194"/>
              <a:gd name="T9" fmla="*/ 0 h 134"/>
              <a:gd name="T10" fmla="*/ 13 w 194"/>
              <a:gd name="T11" fmla="*/ 0 h 134"/>
              <a:gd name="T12" fmla="*/ 11 w 194"/>
              <a:gd name="T13" fmla="*/ 0 h 134"/>
              <a:gd name="T14" fmla="*/ 10 w 194"/>
              <a:gd name="T15" fmla="*/ 1 h 134"/>
              <a:gd name="T16" fmla="*/ 7 w 194"/>
              <a:gd name="T17" fmla="*/ 1 h 134"/>
              <a:gd name="T18" fmla="*/ 7 w 194"/>
              <a:gd name="T19" fmla="*/ 1 h 134"/>
              <a:gd name="T20" fmla="*/ 0 w 194"/>
              <a:gd name="T21" fmla="*/ 13 h 134"/>
              <a:gd name="T22" fmla="*/ 0 w 194"/>
              <a:gd name="T23" fmla="*/ 121 h 134"/>
              <a:gd name="T24" fmla="*/ 13 w 194"/>
              <a:gd name="T25" fmla="*/ 134 h 134"/>
              <a:gd name="T26" fmla="*/ 181 w 194"/>
              <a:gd name="T27" fmla="*/ 134 h 134"/>
              <a:gd name="T28" fmla="*/ 194 w 194"/>
              <a:gd name="T29" fmla="*/ 121 h 134"/>
              <a:gd name="T30" fmla="*/ 194 w 194"/>
              <a:gd name="T31" fmla="*/ 13 h 134"/>
              <a:gd name="T32" fmla="*/ 187 w 194"/>
              <a:gd name="T33" fmla="*/ 1 h 134"/>
              <a:gd name="T34" fmla="*/ 134 w 194"/>
              <a:gd name="T35" fmla="*/ 70 h 134"/>
              <a:gd name="T36" fmla="*/ 128 w 194"/>
              <a:gd name="T37" fmla="*/ 75 h 134"/>
              <a:gd name="T38" fmla="*/ 177 w 194"/>
              <a:gd name="T39" fmla="*/ 121 h 134"/>
              <a:gd name="T40" fmla="*/ 18 w 194"/>
              <a:gd name="T41" fmla="*/ 121 h 134"/>
              <a:gd name="T42" fmla="*/ 67 w 194"/>
              <a:gd name="T43" fmla="*/ 75 h 134"/>
              <a:gd name="T44" fmla="*/ 88 w 194"/>
              <a:gd name="T45" fmla="*/ 95 h 134"/>
              <a:gd name="T46" fmla="*/ 97 w 194"/>
              <a:gd name="T47" fmla="*/ 99 h 134"/>
              <a:gd name="T48" fmla="*/ 107 w 194"/>
              <a:gd name="T49" fmla="*/ 95 h 134"/>
              <a:gd name="T50" fmla="*/ 183 w 194"/>
              <a:gd name="T51" fmla="*/ 23 h 134"/>
              <a:gd name="T52" fmla="*/ 183 w 194"/>
              <a:gd name="T53" fmla="*/ 116 h 134"/>
              <a:gd name="T54" fmla="*/ 134 w 194"/>
              <a:gd name="T55" fmla="*/ 70 h 134"/>
              <a:gd name="T56" fmla="*/ 19 w 194"/>
              <a:gd name="T57" fmla="*/ 14 h 134"/>
              <a:gd name="T58" fmla="*/ 176 w 194"/>
              <a:gd name="T59" fmla="*/ 14 h 134"/>
              <a:gd name="T60" fmla="*/ 97 w 194"/>
              <a:gd name="T61" fmla="*/ 88 h 134"/>
              <a:gd name="T62" fmla="*/ 19 w 194"/>
              <a:gd name="T63" fmla="*/ 14 h 134"/>
              <a:gd name="T64" fmla="*/ 61 w 194"/>
              <a:gd name="T65" fmla="*/ 70 h 134"/>
              <a:gd name="T66" fmla="*/ 12 w 194"/>
              <a:gd name="T67" fmla="*/ 116 h 134"/>
              <a:gd name="T68" fmla="*/ 12 w 194"/>
              <a:gd name="T69" fmla="*/ 23 h 134"/>
              <a:gd name="T70" fmla="*/ 61 w 194"/>
              <a:gd name="T71" fmla="*/ 7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4" h="134">
                <a:moveTo>
                  <a:pt x="187" y="1"/>
                </a:moveTo>
                <a:cubicBezTo>
                  <a:pt x="187" y="1"/>
                  <a:pt x="187" y="1"/>
                  <a:pt x="187" y="1"/>
                </a:cubicBezTo>
                <a:cubicBezTo>
                  <a:pt x="186" y="1"/>
                  <a:pt x="186" y="1"/>
                  <a:pt x="185" y="1"/>
                </a:cubicBezTo>
                <a:cubicBezTo>
                  <a:pt x="185" y="0"/>
                  <a:pt x="184" y="0"/>
                  <a:pt x="184" y="0"/>
                </a:cubicBezTo>
                <a:cubicBezTo>
                  <a:pt x="183" y="0"/>
                  <a:pt x="182" y="0"/>
                  <a:pt x="181" y="0"/>
                </a:cubicBezTo>
                <a:cubicBezTo>
                  <a:pt x="13" y="0"/>
                  <a:pt x="13" y="0"/>
                  <a:pt x="13" y="0"/>
                </a:cubicBezTo>
                <a:cubicBezTo>
                  <a:pt x="12" y="0"/>
                  <a:pt x="11" y="0"/>
                  <a:pt x="11" y="0"/>
                </a:cubicBezTo>
                <a:cubicBezTo>
                  <a:pt x="10" y="0"/>
                  <a:pt x="10" y="0"/>
                  <a:pt x="10" y="1"/>
                </a:cubicBezTo>
                <a:cubicBezTo>
                  <a:pt x="9" y="1"/>
                  <a:pt x="8" y="1"/>
                  <a:pt x="7" y="1"/>
                </a:cubicBezTo>
                <a:cubicBezTo>
                  <a:pt x="7" y="1"/>
                  <a:pt x="7" y="1"/>
                  <a:pt x="7" y="1"/>
                </a:cubicBezTo>
                <a:cubicBezTo>
                  <a:pt x="3" y="4"/>
                  <a:pt x="0" y="8"/>
                  <a:pt x="0" y="13"/>
                </a:cubicBezTo>
                <a:cubicBezTo>
                  <a:pt x="0" y="121"/>
                  <a:pt x="0" y="121"/>
                  <a:pt x="0" y="121"/>
                </a:cubicBezTo>
                <a:cubicBezTo>
                  <a:pt x="0" y="128"/>
                  <a:pt x="6" y="134"/>
                  <a:pt x="13" y="134"/>
                </a:cubicBezTo>
                <a:cubicBezTo>
                  <a:pt x="181" y="134"/>
                  <a:pt x="181" y="134"/>
                  <a:pt x="181" y="134"/>
                </a:cubicBezTo>
                <a:cubicBezTo>
                  <a:pt x="188" y="134"/>
                  <a:pt x="194" y="128"/>
                  <a:pt x="194" y="121"/>
                </a:cubicBezTo>
                <a:cubicBezTo>
                  <a:pt x="194" y="13"/>
                  <a:pt x="194" y="13"/>
                  <a:pt x="194" y="13"/>
                </a:cubicBezTo>
                <a:cubicBezTo>
                  <a:pt x="194" y="8"/>
                  <a:pt x="191" y="4"/>
                  <a:pt x="187" y="1"/>
                </a:cubicBezTo>
                <a:moveTo>
                  <a:pt x="134" y="70"/>
                </a:moveTo>
                <a:cubicBezTo>
                  <a:pt x="128" y="75"/>
                  <a:pt x="128" y="75"/>
                  <a:pt x="128" y="75"/>
                </a:cubicBezTo>
                <a:cubicBezTo>
                  <a:pt x="177" y="121"/>
                  <a:pt x="177" y="121"/>
                  <a:pt x="177" y="121"/>
                </a:cubicBezTo>
                <a:cubicBezTo>
                  <a:pt x="18" y="121"/>
                  <a:pt x="18" y="121"/>
                  <a:pt x="18" y="121"/>
                </a:cubicBezTo>
                <a:cubicBezTo>
                  <a:pt x="67" y="75"/>
                  <a:pt x="67" y="75"/>
                  <a:pt x="67" y="75"/>
                </a:cubicBezTo>
                <a:cubicBezTo>
                  <a:pt x="88" y="95"/>
                  <a:pt x="88" y="95"/>
                  <a:pt x="88" y="95"/>
                </a:cubicBezTo>
                <a:cubicBezTo>
                  <a:pt x="90" y="97"/>
                  <a:pt x="94" y="99"/>
                  <a:pt x="97" y="99"/>
                </a:cubicBezTo>
                <a:cubicBezTo>
                  <a:pt x="101" y="99"/>
                  <a:pt x="104" y="97"/>
                  <a:pt x="107" y="95"/>
                </a:cubicBezTo>
                <a:cubicBezTo>
                  <a:pt x="183" y="23"/>
                  <a:pt x="183" y="23"/>
                  <a:pt x="183" y="23"/>
                </a:cubicBezTo>
                <a:cubicBezTo>
                  <a:pt x="183" y="116"/>
                  <a:pt x="183" y="116"/>
                  <a:pt x="183" y="116"/>
                </a:cubicBezTo>
                <a:lnTo>
                  <a:pt x="134" y="70"/>
                </a:lnTo>
                <a:close/>
                <a:moveTo>
                  <a:pt x="19" y="14"/>
                </a:moveTo>
                <a:cubicBezTo>
                  <a:pt x="176" y="14"/>
                  <a:pt x="176" y="14"/>
                  <a:pt x="176" y="14"/>
                </a:cubicBezTo>
                <a:cubicBezTo>
                  <a:pt x="97" y="88"/>
                  <a:pt x="97" y="88"/>
                  <a:pt x="97" y="88"/>
                </a:cubicBezTo>
                <a:lnTo>
                  <a:pt x="19" y="14"/>
                </a:lnTo>
                <a:close/>
                <a:moveTo>
                  <a:pt x="61" y="70"/>
                </a:moveTo>
                <a:cubicBezTo>
                  <a:pt x="12" y="116"/>
                  <a:pt x="12" y="116"/>
                  <a:pt x="12" y="116"/>
                </a:cubicBezTo>
                <a:cubicBezTo>
                  <a:pt x="12" y="23"/>
                  <a:pt x="12" y="23"/>
                  <a:pt x="12" y="23"/>
                </a:cubicBezTo>
                <a:lnTo>
                  <a:pt x="61" y="7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9">
            <a:extLst>
              <a:ext uri="{FF2B5EF4-FFF2-40B4-BE49-F238E27FC236}">
                <a16:creationId xmlns:a16="http://schemas.microsoft.com/office/drawing/2014/main" id="{E1E23391-3259-2A73-A349-EE480179E4C8}"/>
              </a:ext>
            </a:extLst>
          </p:cNvPr>
          <p:cNvSpPr>
            <a:spLocks noEditPoints="1"/>
          </p:cNvSpPr>
          <p:nvPr/>
        </p:nvSpPr>
        <p:spPr bwMode="auto">
          <a:xfrm>
            <a:off x="755202" y="4587639"/>
            <a:ext cx="243898" cy="243380"/>
          </a:xfrm>
          <a:custGeom>
            <a:avLst/>
            <a:gdLst>
              <a:gd name="T0" fmla="*/ 0 w 199"/>
              <a:gd name="T1" fmla="*/ 99 h 198"/>
              <a:gd name="T2" fmla="*/ 199 w 199"/>
              <a:gd name="T3" fmla="*/ 99 h 198"/>
              <a:gd name="T4" fmla="*/ 112 w 199"/>
              <a:gd name="T5" fmla="*/ 185 h 198"/>
              <a:gd name="T6" fmla="*/ 104 w 199"/>
              <a:gd name="T7" fmla="*/ 145 h 198"/>
              <a:gd name="T8" fmla="*/ 112 w 199"/>
              <a:gd name="T9" fmla="*/ 185 h 198"/>
              <a:gd name="T10" fmla="*/ 96 w 199"/>
              <a:gd name="T11" fmla="*/ 145 h 198"/>
              <a:gd name="T12" fmla="*/ 87 w 199"/>
              <a:gd name="T13" fmla="*/ 185 h 198"/>
              <a:gd name="T14" fmla="*/ 87 w 199"/>
              <a:gd name="T15" fmla="*/ 13 h 198"/>
              <a:gd name="T16" fmla="*/ 96 w 199"/>
              <a:gd name="T17" fmla="*/ 53 h 198"/>
              <a:gd name="T18" fmla="*/ 87 w 199"/>
              <a:gd name="T19" fmla="*/ 13 h 198"/>
              <a:gd name="T20" fmla="*/ 104 w 199"/>
              <a:gd name="T21" fmla="*/ 53 h 198"/>
              <a:gd name="T22" fmla="*/ 112 w 199"/>
              <a:gd name="T23" fmla="*/ 13 h 198"/>
              <a:gd name="T24" fmla="*/ 104 w 199"/>
              <a:gd name="T25" fmla="*/ 61 h 198"/>
              <a:gd name="T26" fmla="*/ 149 w 199"/>
              <a:gd name="T27" fmla="*/ 95 h 198"/>
              <a:gd name="T28" fmla="*/ 104 w 199"/>
              <a:gd name="T29" fmla="*/ 61 h 198"/>
              <a:gd name="T30" fmla="*/ 96 w 199"/>
              <a:gd name="T31" fmla="*/ 95 h 198"/>
              <a:gd name="T32" fmla="*/ 57 w 199"/>
              <a:gd name="T33" fmla="*/ 55 h 198"/>
              <a:gd name="T34" fmla="*/ 42 w 199"/>
              <a:gd name="T35" fmla="*/ 95 h 198"/>
              <a:gd name="T36" fmla="*/ 31 w 199"/>
              <a:gd name="T37" fmla="*/ 45 h 198"/>
              <a:gd name="T38" fmla="*/ 42 w 199"/>
              <a:gd name="T39" fmla="*/ 95 h 198"/>
              <a:gd name="T40" fmla="*/ 49 w 199"/>
              <a:gd name="T41" fmla="*/ 145 h 198"/>
              <a:gd name="T42" fmla="*/ 13 w 199"/>
              <a:gd name="T43" fmla="*/ 103 h 198"/>
              <a:gd name="T44" fmla="*/ 50 w 199"/>
              <a:gd name="T45" fmla="*/ 103 h 198"/>
              <a:gd name="T46" fmla="*/ 96 w 199"/>
              <a:gd name="T47" fmla="*/ 137 h 198"/>
              <a:gd name="T48" fmla="*/ 50 w 199"/>
              <a:gd name="T49" fmla="*/ 103 h 198"/>
              <a:gd name="T50" fmla="*/ 104 w 199"/>
              <a:gd name="T51" fmla="*/ 103 h 198"/>
              <a:gd name="T52" fmla="*/ 143 w 199"/>
              <a:gd name="T53" fmla="*/ 142 h 198"/>
              <a:gd name="T54" fmla="*/ 157 w 199"/>
              <a:gd name="T55" fmla="*/ 103 h 198"/>
              <a:gd name="T56" fmla="*/ 168 w 199"/>
              <a:gd name="T57" fmla="*/ 153 h 198"/>
              <a:gd name="T58" fmla="*/ 157 w 199"/>
              <a:gd name="T59" fmla="*/ 103 h 198"/>
              <a:gd name="T60" fmla="*/ 150 w 199"/>
              <a:gd name="T61" fmla="*/ 53 h 198"/>
              <a:gd name="T62" fmla="*/ 187 w 199"/>
              <a:gd name="T63" fmla="*/ 95 h 198"/>
              <a:gd name="T64" fmla="*/ 162 w 199"/>
              <a:gd name="T65" fmla="*/ 39 h 198"/>
              <a:gd name="T66" fmla="*/ 131 w 199"/>
              <a:gd name="T67" fmla="*/ 18 h 198"/>
              <a:gd name="T68" fmla="*/ 68 w 199"/>
              <a:gd name="T69" fmla="*/ 18 h 198"/>
              <a:gd name="T70" fmla="*/ 37 w 199"/>
              <a:gd name="T71" fmla="*/ 39 h 198"/>
              <a:gd name="T72" fmla="*/ 37 w 199"/>
              <a:gd name="T73" fmla="*/ 159 h 198"/>
              <a:gd name="T74" fmla="*/ 68 w 199"/>
              <a:gd name="T75" fmla="*/ 180 h 198"/>
              <a:gd name="T76" fmla="*/ 131 w 199"/>
              <a:gd name="T77" fmla="*/ 180 h 198"/>
              <a:gd name="T78" fmla="*/ 162 w 199"/>
              <a:gd name="T79" fmla="*/ 15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9" h="198">
                <a:moveTo>
                  <a:pt x="100" y="0"/>
                </a:moveTo>
                <a:cubicBezTo>
                  <a:pt x="45" y="0"/>
                  <a:pt x="0" y="44"/>
                  <a:pt x="0" y="99"/>
                </a:cubicBezTo>
                <a:cubicBezTo>
                  <a:pt x="0" y="153"/>
                  <a:pt x="45" y="198"/>
                  <a:pt x="100" y="198"/>
                </a:cubicBezTo>
                <a:cubicBezTo>
                  <a:pt x="154" y="198"/>
                  <a:pt x="199" y="153"/>
                  <a:pt x="199" y="99"/>
                </a:cubicBezTo>
                <a:cubicBezTo>
                  <a:pt x="199" y="44"/>
                  <a:pt x="154" y="0"/>
                  <a:pt x="100" y="0"/>
                </a:cubicBezTo>
                <a:moveTo>
                  <a:pt x="112" y="185"/>
                </a:moveTo>
                <a:cubicBezTo>
                  <a:pt x="109" y="185"/>
                  <a:pt x="106" y="186"/>
                  <a:pt x="104" y="186"/>
                </a:cubicBezTo>
                <a:cubicBezTo>
                  <a:pt x="104" y="145"/>
                  <a:pt x="104" y="145"/>
                  <a:pt x="104" y="145"/>
                </a:cubicBezTo>
                <a:cubicBezTo>
                  <a:pt x="116" y="145"/>
                  <a:pt x="129" y="147"/>
                  <a:pt x="140" y="150"/>
                </a:cubicBezTo>
                <a:cubicBezTo>
                  <a:pt x="133" y="167"/>
                  <a:pt x="123" y="180"/>
                  <a:pt x="112" y="185"/>
                </a:cubicBezTo>
                <a:moveTo>
                  <a:pt x="59" y="150"/>
                </a:moveTo>
                <a:cubicBezTo>
                  <a:pt x="71" y="147"/>
                  <a:pt x="83" y="145"/>
                  <a:pt x="96" y="145"/>
                </a:cubicBezTo>
                <a:cubicBezTo>
                  <a:pt x="96" y="186"/>
                  <a:pt x="96" y="186"/>
                  <a:pt x="96" y="186"/>
                </a:cubicBezTo>
                <a:cubicBezTo>
                  <a:pt x="93" y="186"/>
                  <a:pt x="90" y="185"/>
                  <a:pt x="87" y="185"/>
                </a:cubicBezTo>
                <a:cubicBezTo>
                  <a:pt x="76" y="180"/>
                  <a:pt x="66" y="167"/>
                  <a:pt x="59" y="150"/>
                </a:cubicBezTo>
                <a:moveTo>
                  <a:pt x="87" y="13"/>
                </a:moveTo>
                <a:cubicBezTo>
                  <a:pt x="90" y="12"/>
                  <a:pt x="93" y="12"/>
                  <a:pt x="96" y="12"/>
                </a:cubicBezTo>
                <a:cubicBezTo>
                  <a:pt x="96" y="53"/>
                  <a:pt x="96" y="53"/>
                  <a:pt x="96" y="53"/>
                </a:cubicBezTo>
                <a:cubicBezTo>
                  <a:pt x="83" y="53"/>
                  <a:pt x="71" y="51"/>
                  <a:pt x="59" y="48"/>
                </a:cubicBezTo>
                <a:cubicBezTo>
                  <a:pt x="66" y="31"/>
                  <a:pt x="76" y="18"/>
                  <a:pt x="87" y="13"/>
                </a:cubicBezTo>
                <a:moveTo>
                  <a:pt x="140" y="48"/>
                </a:moveTo>
                <a:cubicBezTo>
                  <a:pt x="129" y="51"/>
                  <a:pt x="116" y="53"/>
                  <a:pt x="104" y="53"/>
                </a:cubicBezTo>
                <a:cubicBezTo>
                  <a:pt x="104" y="12"/>
                  <a:pt x="104" y="12"/>
                  <a:pt x="104" y="12"/>
                </a:cubicBezTo>
                <a:cubicBezTo>
                  <a:pt x="106" y="12"/>
                  <a:pt x="109" y="12"/>
                  <a:pt x="112" y="13"/>
                </a:cubicBezTo>
                <a:cubicBezTo>
                  <a:pt x="123" y="18"/>
                  <a:pt x="133" y="31"/>
                  <a:pt x="140" y="48"/>
                </a:cubicBezTo>
                <a:moveTo>
                  <a:pt x="104" y="61"/>
                </a:moveTo>
                <a:cubicBezTo>
                  <a:pt x="117" y="61"/>
                  <a:pt x="130" y="59"/>
                  <a:pt x="143" y="55"/>
                </a:cubicBezTo>
                <a:cubicBezTo>
                  <a:pt x="146" y="67"/>
                  <a:pt x="148" y="81"/>
                  <a:pt x="149" y="95"/>
                </a:cubicBezTo>
                <a:cubicBezTo>
                  <a:pt x="104" y="95"/>
                  <a:pt x="104" y="95"/>
                  <a:pt x="104" y="95"/>
                </a:cubicBezTo>
                <a:lnTo>
                  <a:pt x="104" y="61"/>
                </a:lnTo>
                <a:close/>
                <a:moveTo>
                  <a:pt x="96" y="61"/>
                </a:moveTo>
                <a:cubicBezTo>
                  <a:pt x="96" y="95"/>
                  <a:pt x="96" y="95"/>
                  <a:pt x="96" y="95"/>
                </a:cubicBezTo>
                <a:cubicBezTo>
                  <a:pt x="50" y="95"/>
                  <a:pt x="50" y="95"/>
                  <a:pt x="50" y="95"/>
                </a:cubicBezTo>
                <a:cubicBezTo>
                  <a:pt x="51" y="81"/>
                  <a:pt x="53" y="67"/>
                  <a:pt x="57" y="55"/>
                </a:cubicBezTo>
                <a:cubicBezTo>
                  <a:pt x="69" y="59"/>
                  <a:pt x="82" y="61"/>
                  <a:pt x="96" y="61"/>
                </a:cubicBezTo>
                <a:moveTo>
                  <a:pt x="42" y="95"/>
                </a:moveTo>
                <a:cubicBezTo>
                  <a:pt x="13" y="95"/>
                  <a:pt x="13" y="95"/>
                  <a:pt x="13" y="95"/>
                </a:cubicBezTo>
                <a:cubicBezTo>
                  <a:pt x="13" y="76"/>
                  <a:pt x="20" y="59"/>
                  <a:pt x="31" y="45"/>
                </a:cubicBezTo>
                <a:cubicBezTo>
                  <a:pt x="37" y="48"/>
                  <a:pt x="43" y="51"/>
                  <a:pt x="49" y="53"/>
                </a:cubicBezTo>
                <a:cubicBezTo>
                  <a:pt x="45" y="65"/>
                  <a:pt x="43" y="80"/>
                  <a:pt x="42" y="95"/>
                </a:cubicBezTo>
                <a:moveTo>
                  <a:pt x="42" y="103"/>
                </a:moveTo>
                <a:cubicBezTo>
                  <a:pt x="43" y="118"/>
                  <a:pt x="45" y="132"/>
                  <a:pt x="49" y="145"/>
                </a:cubicBezTo>
                <a:cubicBezTo>
                  <a:pt x="43" y="147"/>
                  <a:pt x="37" y="150"/>
                  <a:pt x="31" y="153"/>
                </a:cubicBezTo>
                <a:cubicBezTo>
                  <a:pt x="20" y="139"/>
                  <a:pt x="13" y="122"/>
                  <a:pt x="13" y="103"/>
                </a:cubicBezTo>
                <a:lnTo>
                  <a:pt x="42" y="103"/>
                </a:lnTo>
                <a:close/>
                <a:moveTo>
                  <a:pt x="50" y="103"/>
                </a:moveTo>
                <a:cubicBezTo>
                  <a:pt x="96" y="103"/>
                  <a:pt x="96" y="103"/>
                  <a:pt x="96" y="103"/>
                </a:cubicBezTo>
                <a:cubicBezTo>
                  <a:pt x="96" y="137"/>
                  <a:pt x="96" y="137"/>
                  <a:pt x="96" y="137"/>
                </a:cubicBezTo>
                <a:cubicBezTo>
                  <a:pt x="82" y="137"/>
                  <a:pt x="69" y="139"/>
                  <a:pt x="57" y="142"/>
                </a:cubicBezTo>
                <a:cubicBezTo>
                  <a:pt x="53" y="131"/>
                  <a:pt x="51" y="117"/>
                  <a:pt x="50" y="103"/>
                </a:cubicBezTo>
                <a:moveTo>
                  <a:pt x="104" y="137"/>
                </a:moveTo>
                <a:cubicBezTo>
                  <a:pt x="104" y="103"/>
                  <a:pt x="104" y="103"/>
                  <a:pt x="104" y="103"/>
                </a:cubicBezTo>
                <a:cubicBezTo>
                  <a:pt x="149" y="103"/>
                  <a:pt x="149" y="103"/>
                  <a:pt x="149" y="103"/>
                </a:cubicBezTo>
                <a:cubicBezTo>
                  <a:pt x="148" y="117"/>
                  <a:pt x="146" y="131"/>
                  <a:pt x="143" y="142"/>
                </a:cubicBezTo>
                <a:cubicBezTo>
                  <a:pt x="130" y="139"/>
                  <a:pt x="117" y="137"/>
                  <a:pt x="104" y="137"/>
                </a:cubicBezTo>
                <a:moveTo>
                  <a:pt x="157" y="103"/>
                </a:moveTo>
                <a:cubicBezTo>
                  <a:pt x="187" y="103"/>
                  <a:pt x="187" y="103"/>
                  <a:pt x="187" y="103"/>
                </a:cubicBezTo>
                <a:cubicBezTo>
                  <a:pt x="186" y="122"/>
                  <a:pt x="179" y="139"/>
                  <a:pt x="168" y="153"/>
                </a:cubicBezTo>
                <a:cubicBezTo>
                  <a:pt x="162" y="150"/>
                  <a:pt x="156" y="147"/>
                  <a:pt x="150" y="145"/>
                </a:cubicBezTo>
                <a:cubicBezTo>
                  <a:pt x="154" y="132"/>
                  <a:pt x="156" y="118"/>
                  <a:pt x="157" y="103"/>
                </a:cubicBezTo>
                <a:moveTo>
                  <a:pt x="157" y="95"/>
                </a:moveTo>
                <a:cubicBezTo>
                  <a:pt x="156" y="80"/>
                  <a:pt x="154" y="65"/>
                  <a:pt x="150" y="53"/>
                </a:cubicBezTo>
                <a:cubicBezTo>
                  <a:pt x="156" y="51"/>
                  <a:pt x="162" y="48"/>
                  <a:pt x="168" y="45"/>
                </a:cubicBezTo>
                <a:cubicBezTo>
                  <a:pt x="179" y="59"/>
                  <a:pt x="186" y="76"/>
                  <a:pt x="187" y="95"/>
                </a:cubicBezTo>
                <a:lnTo>
                  <a:pt x="157" y="95"/>
                </a:lnTo>
                <a:close/>
                <a:moveTo>
                  <a:pt x="162" y="39"/>
                </a:moveTo>
                <a:cubicBezTo>
                  <a:pt x="158" y="41"/>
                  <a:pt x="153" y="43"/>
                  <a:pt x="147" y="45"/>
                </a:cubicBezTo>
                <a:cubicBezTo>
                  <a:pt x="143" y="34"/>
                  <a:pt x="137" y="25"/>
                  <a:pt x="131" y="18"/>
                </a:cubicBezTo>
                <a:cubicBezTo>
                  <a:pt x="143" y="22"/>
                  <a:pt x="154" y="29"/>
                  <a:pt x="162" y="39"/>
                </a:cubicBezTo>
                <a:moveTo>
                  <a:pt x="68" y="18"/>
                </a:moveTo>
                <a:cubicBezTo>
                  <a:pt x="62" y="25"/>
                  <a:pt x="56" y="34"/>
                  <a:pt x="52" y="45"/>
                </a:cubicBezTo>
                <a:cubicBezTo>
                  <a:pt x="46" y="43"/>
                  <a:pt x="41" y="41"/>
                  <a:pt x="37" y="39"/>
                </a:cubicBezTo>
                <a:cubicBezTo>
                  <a:pt x="46" y="29"/>
                  <a:pt x="56" y="22"/>
                  <a:pt x="68" y="18"/>
                </a:cubicBezTo>
                <a:moveTo>
                  <a:pt x="37" y="159"/>
                </a:moveTo>
                <a:cubicBezTo>
                  <a:pt x="41" y="157"/>
                  <a:pt x="46" y="154"/>
                  <a:pt x="52" y="152"/>
                </a:cubicBezTo>
                <a:cubicBezTo>
                  <a:pt x="56" y="163"/>
                  <a:pt x="62" y="173"/>
                  <a:pt x="68" y="180"/>
                </a:cubicBezTo>
                <a:cubicBezTo>
                  <a:pt x="56" y="175"/>
                  <a:pt x="46" y="168"/>
                  <a:pt x="37" y="159"/>
                </a:cubicBezTo>
                <a:moveTo>
                  <a:pt x="131" y="180"/>
                </a:moveTo>
                <a:cubicBezTo>
                  <a:pt x="137" y="173"/>
                  <a:pt x="143" y="163"/>
                  <a:pt x="147" y="152"/>
                </a:cubicBezTo>
                <a:cubicBezTo>
                  <a:pt x="153" y="154"/>
                  <a:pt x="158" y="157"/>
                  <a:pt x="162" y="159"/>
                </a:cubicBezTo>
                <a:cubicBezTo>
                  <a:pt x="154" y="168"/>
                  <a:pt x="143" y="175"/>
                  <a:pt x="131" y="18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TextBox 38">
            <a:hlinkClick r:id="rId6"/>
            <a:extLst>
              <a:ext uri="{FF2B5EF4-FFF2-40B4-BE49-F238E27FC236}">
                <a16:creationId xmlns:a16="http://schemas.microsoft.com/office/drawing/2014/main" id="{18EB7F98-EB0C-8216-AAD2-D23A8F085542}"/>
              </a:ext>
            </a:extLst>
          </p:cNvPr>
          <p:cNvSpPr txBox="1"/>
          <p:nvPr/>
        </p:nvSpPr>
        <p:spPr>
          <a:xfrm>
            <a:off x="1206988" y="3949231"/>
            <a:ext cx="2175596" cy="369332"/>
          </a:xfrm>
          <a:prstGeom prst="rect">
            <a:avLst/>
          </a:prstGeom>
          <a:noFill/>
        </p:spPr>
        <p:txBody>
          <a:bodyPr wrap="none" lIns="91440" tIns="45720" rIns="91440" bIns="45720" rtlCol="0" anchor="t">
            <a:spAutoFit/>
          </a:bodyPr>
          <a:lstStyle/>
          <a:p>
            <a:r>
              <a:rPr lang="en-US">
                <a:hlinkClick r:id="rId6"/>
              </a:rPr>
              <a:t>info@inpacehub.eu</a:t>
            </a:r>
            <a:endParaRPr lang="en-US"/>
          </a:p>
        </p:txBody>
      </p:sp>
      <p:sp>
        <p:nvSpPr>
          <p:cNvPr id="40" name="TextBox 39">
            <a:extLst>
              <a:ext uri="{FF2B5EF4-FFF2-40B4-BE49-F238E27FC236}">
                <a16:creationId xmlns:a16="http://schemas.microsoft.com/office/drawing/2014/main" id="{4AB20A40-EC5D-F53E-F58C-EBF6B4C178F4}"/>
              </a:ext>
            </a:extLst>
          </p:cNvPr>
          <p:cNvSpPr txBox="1"/>
          <p:nvPr/>
        </p:nvSpPr>
        <p:spPr>
          <a:xfrm>
            <a:off x="1206988" y="4570829"/>
            <a:ext cx="2185278" cy="369332"/>
          </a:xfrm>
          <a:prstGeom prst="rect">
            <a:avLst/>
          </a:prstGeom>
          <a:noFill/>
        </p:spPr>
        <p:txBody>
          <a:bodyPr wrap="none" lIns="91440" tIns="45720" rIns="91440" bIns="45720" rtlCol="0" anchor="t">
            <a:spAutoFit/>
          </a:bodyPr>
          <a:lstStyle/>
          <a:p>
            <a:r>
              <a:rPr lang="en-US">
                <a:hlinkClick r:id="rId8"/>
              </a:rPr>
              <a:t>www.inpacehub.eu</a:t>
            </a:r>
            <a:r>
              <a:rPr lang="en-US"/>
              <a:t> </a:t>
            </a:r>
            <a:endParaRPr lang="en-US">
              <a:cs typeface="Arial"/>
            </a:endParaRPr>
          </a:p>
        </p:txBody>
      </p:sp>
      <p:sp>
        <p:nvSpPr>
          <p:cNvPr id="41" name="Rectangle 40">
            <a:hlinkClick r:id="rId9"/>
            <a:extLst>
              <a:ext uri="{FF2B5EF4-FFF2-40B4-BE49-F238E27FC236}">
                <a16:creationId xmlns:a16="http://schemas.microsoft.com/office/drawing/2014/main" id="{405B879F-89FD-210A-E930-7DDEDB11DA6C}"/>
              </a:ext>
            </a:extLst>
          </p:cNvPr>
          <p:cNvSpPr/>
          <p:nvPr/>
        </p:nvSpPr>
        <p:spPr>
          <a:xfrm>
            <a:off x="3706842" y="3861651"/>
            <a:ext cx="452161" cy="452161"/>
          </a:xfrm>
          <a:prstGeom prst="rect">
            <a:avLst/>
          </a:prstGeom>
          <a:solidFill>
            <a:srgbClr val="04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9"/>
            <a:extLst>
              <a:ext uri="{FF2B5EF4-FFF2-40B4-BE49-F238E27FC236}">
                <a16:creationId xmlns:a16="http://schemas.microsoft.com/office/drawing/2014/main" id="{06D53645-E86B-9934-8F1E-27A9739DD8D6}"/>
              </a:ext>
            </a:extLst>
          </p:cNvPr>
          <p:cNvSpPr/>
          <p:nvPr/>
        </p:nvSpPr>
        <p:spPr>
          <a:xfrm>
            <a:off x="3711890" y="4483249"/>
            <a:ext cx="452161" cy="452161"/>
          </a:xfrm>
          <a:prstGeom prst="rect">
            <a:avLst/>
          </a:prstGeom>
          <a:solidFill>
            <a:srgbClr val="04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7BED6D85-6999-B1E5-0DA1-1B49F654F5BD}"/>
              </a:ext>
            </a:extLst>
          </p:cNvPr>
          <p:cNvSpPr txBox="1"/>
          <p:nvPr/>
        </p:nvSpPr>
        <p:spPr>
          <a:xfrm>
            <a:off x="4267806" y="3949231"/>
            <a:ext cx="1812227" cy="369332"/>
          </a:xfrm>
          <a:prstGeom prst="rect">
            <a:avLst/>
          </a:prstGeom>
          <a:noFill/>
        </p:spPr>
        <p:txBody>
          <a:bodyPr wrap="none" lIns="91440" tIns="45720" rIns="91440" bIns="45720" rtlCol="0" anchor="t">
            <a:spAutoFit/>
          </a:bodyPr>
          <a:lstStyle/>
          <a:p>
            <a:r>
              <a:rPr lang="en-US">
                <a:hlinkClick r:id="rId9"/>
              </a:rPr>
              <a:t>@INPACE_Hub</a:t>
            </a:r>
            <a:endParaRPr lang="en-US"/>
          </a:p>
        </p:txBody>
      </p:sp>
      <p:sp>
        <p:nvSpPr>
          <p:cNvPr id="44" name="TextBox 43">
            <a:extLst>
              <a:ext uri="{FF2B5EF4-FFF2-40B4-BE49-F238E27FC236}">
                <a16:creationId xmlns:a16="http://schemas.microsoft.com/office/drawing/2014/main" id="{2B5D8B4B-1D52-024E-8B47-E0F5E1064C66}"/>
              </a:ext>
            </a:extLst>
          </p:cNvPr>
          <p:cNvSpPr txBox="1"/>
          <p:nvPr/>
        </p:nvSpPr>
        <p:spPr>
          <a:xfrm>
            <a:off x="4267806" y="4570829"/>
            <a:ext cx="1260794" cy="369332"/>
          </a:xfrm>
          <a:prstGeom prst="rect">
            <a:avLst/>
          </a:prstGeom>
          <a:noFill/>
        </p:spPr>
        <p:txBody>
          <a:bodyPr wrap="none" lIns="91440" tIns="45720" rIns="91440" bIns="45720" rtlCol="0" anchor="t">
            <a:spAutoFit/>
          </a:bodyPr>
          <a:lstStyle/>
          <a:p>
            <a:r>
              <a:rPr lang="en-US">
                <a:hlinkClick r:id="rId9"/>
              </a:rPr>
              <a:t>@INPACE</a:t>
            </a:r>
            <a:endParaRPr lang="en-US"/>
          </a:p>
        </p:txBody>
      </p:sp>
      <p:sp>
        <p:nvSpPr>
          <p:cNvPr id="45" name="Freeform 5">
            <a:extLst>
              <a:ext uri="{FF2B5EF4-FFF2-40B4-BE49-F238E27FC236}">
                <a16:creationId xmlns:a16="http://schemas.microsoft.com/office/drawing/2014/main" id="{22ED9810-CEE0-4B98-C9B1-1FD69FD63157}"/>
              </a:ext>
            </a:extLst>
          </p:cNvPr>
          <p:cNvSpPr>
            <a:spLocks noEditPoints="1"/>
          </p:cNvSpPr>
          <p:nvPr/>
        </p:nvSpPr>
        <p:spPr bwMode="auto">
          <a:xfrm>
            <a:off x="3820690" y="4612525"/>
            <a:ext cx="224463" cy="214156"/>
          </a:xfrm>
          <a:custGeom>
            <a:avLst/>
            <a:gdLst>
              <a:gd name="T0" fmla="*/ 3 w 249"/>
              <a:gd name="T1" fmla="*/ 77 h 237"/>
              <a:gd name="T2" fmla="*/ 59 w 249"/>
              <a:gd name="T3" fmla="*/ 77 h 237"/>
              <a:gd name="T4" fmla="*/ 59 w 249"/>
              <a:gd name="T5" fmla="*/ 237 h 237"/>
              <a:gd name="T6" fmla="*/ 3 w 249"/>
              <a:gd name="T7" fmla="*/ 237 h 237"/>
              <a:gd name="T8" fmla="*/ 3 w 249"/>
              <a:gd name="T9" fmla="*/ 77 h 237"/>
              <a:gd name="T10" fmla="*/ 31 w 249"/>
              <a:gd name="T11" fmla="*/ 0 h 237"/>
              <a:gd name="T12" fmla="*/ 0 w 249"/>
              <a:gd name="T13" fmla="*/ 28 h 237"/>
              <a:gd name="T14" fmla="*/ 31 w 249"/>
              <a:gd name="T15" fmla="*/ 55 h 237"/>
              <a:gd name="T16" fmla="*/ 62 w 249"/>
              <a:gd name="T17" fmla="*/ 28 h 237"/>
              <a:gd name="T18" fmla="*/ 31 w 249"/>
              <a:gd name="T19" fmla="*/ 0 h 237"/>
              <a:gd name="T20" fmla="*/ 187 w 249"/>
              <a:gd name="T21" fmla="*/ 74 h 237"/>
              <a:gd name="T22" fmla="*/ 139 w 249"/>
              <a:gd name="T23" fmla="*/ 98 h 237"/>
              <a:gd name="T24" fmla="*/ 139 w 249"/>
              <a:gd name="T25" fmla="*/ 77 h 237"/>
              <a:gd name="T26" fmla="*/ 87 w 249"/>
              <a:gd name="T27" fmla="*/ 77 h 237"/>
              <a:gd name="T28" fmla="*/ 87 w 249"/>
              <a:gd name="T29" fmla="*/ 237 h 237"/>
              <a:gd name="T30" fmla="*/ 139 w 249"/>
              <a:gd name="T31" fmla="*/ 237 h 237"/>
              <a:gd name="T32" fmla="*/ 139 w 249"/>
              <a:gd name="T33" fmla="*/ 148 h 237"/>
              <a:gd name="T34" fmla="*/ 142 w 249"/>
              <a:gd name="T35" fmla="*/ 135 h 237"/>
              <a:gd name="T36" fmla="*/ 170 w 249"/>
              <a:gd name="T37" fmla="*/ 114 h 237"/>
              <a:gd name="T38" fmla="*/ 198 w 249"/>
              <a:gd name="T39" fmla="*/ 151 h 237"/>
              <a:gd name="T40" fmla="*/ 198 w 249"/>
              <a:gd name="T41" fmla="*/ 237 h 237"/>
              <a:gd name="T42" fmla="*/ 249 w 249"/>
              <a:gd name="T43" fmla="*/ 237 h 237"/>
              <a:gd name="T44" fmla="*/ 249 w 249"/>
              <a:gd name="T45" fmla="*/ 145 h 237"/>
              <a:gd name="T46" fmla="*/ 187 w 249"/>
              <a:gd name="T47" fmla="*/ 7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9" h="237">
                <a:moveTo>
                  <a:pt x="3" y="77"/>
                </a:moveTo>
                <a:cubicBezTo>
                  <a:pt x="59" y="77"/>
                  <a:pt x="59" y="77"/>
                  <a:pt x="59" y="77"/>
                </a:cubicBezTo>
                <a:cubicBezTo>
                  <a:pt x="59" y="237"/>
                  <a:pt x="59" y="237"/>
                  <a:pt x="59" y="237"/>
                </a:cubicBezTo>
                <a:cubicBezTo>
                  <a:pt x="3" y="237"/>
                  <a:pt x="3" y="237"/>
                  <a:pt x="3" y="237"/>
                </a:cubicBezTo>
                <a:cubicBezTo>
                  <a:pt x="3" y="77"/>
                  <a:pt x="3" y="77"/>
                  <a:pt x="3" y="77"/>
                </a:cubicBezTo>
                <a:close/>
                <a:moveTo>
                  <a:pt x="31" y="0"/>
                </a:moveTo>
                <a:cubicBezTo>
                  <a:pt x="13" y="0"/>
                  <a:pt x="0" y="12"/>
                  <a:pt x="0" y="28"/>
                </a:cubicBezTo>
                <a:cubicBezTo>
                  <a:pt x="0" y="43"/>
                  <a:pt x="13" y="55"/>
                  <a:pt x="31" y="55"/>
                </a:cubicBezTo>
                <a:cubicBezTo>
                  <a:pt x="50" y="55"/>
                  <a:pt x="62" y="43"/>
                  <a:pt x="62" y="28"/>
                </a:cubicBezTo>
                <a:cubicBezTo>
                  <a:pt x="62" y="12"/>
                  <a:pt x="50" y="0"/>
                  <a:pt x="31" y="0"/>
                </a:cubicBezTo>
                <a:close/>
                <a:moveTo>
                  <a:pt x="187" y="74"/>
                </a:moveTo>
                <a:cubicBezTo>
                  <a:pt x="161" y="74"/>
                  <a:pt x="148" y="89"/>
                  <a:pt x="139" y="98"/>
                </a:cubicBezTo>
                <a:cubicBezTo>
                  <a:pt x="139" y="98"/>
                  <a:pt x="139" y="98"/>
                  <a:pt x="139" y="77"/>
                </a:cubicBezTo>
                <a:cubicBezTo>
                  <a:pt x="139" y="77"/>
                  <a:pt x="139" y="77"/>
                  <a:pt x="87" y="77"/>
                </a:cubicBezTo>
                <a:cubicBezTo>
                  <a:pt x="87" y="92"/>
                  <a:pt x="87" y="237"/>
                  <a:pt x="87" y="237"/>
                </a:cubicBezTo>
                <a:cubicBezTo>
                  <a:pt x="87" y="237"/>
                  <a:pt x="87" y="237"/>
                  <a:pt x="139" y="237"/>
                </a:cubicBezTo>
                <a:cubicBezTo>
                  <a:pt x="139" y="237"/>
                  <a:pt x="139" y="237"/>
                  <a:pt x="139" y="148"/>
                </a:cubicBezTo>
                <a:cubicBezTo>
                  <a:pt x="139" y="141"/>
                  <a:pt x="139" y="138"/>
                  <a:pt x="142" y="135"/>
                </a:cubicBezTo>
                <a:cubicBezTo>
                  <a:pt x="145" y="123"/>
                  <a:pt x="153" y="114"/>
                  <a:pt x="170" y="114"/>
                </a:cubicBezTo>
                <a:cubicBezTo>
                  <a:pt x="187" y="114"/>
                  <a:pt x="198" y="129"/>
                  <a:pt x="198" y="151"/>
                </a:cubicBezTo>
                <a:cubicBezTo>
                  <a:pt x="198" y="151"/>
                  <a:pt x="198" y="151"/>
                  <a:pt x="198" y="237"/>
                </a:cubicBezTo>
                <a:cubicBezTo>
                  <a:pt x="198" y="237"/>
                  <a:pt x="198" y="237"/>
                  <a:pt x="249" y="237"/>
                </a:cubicBezTo>
                <a:cubicBezTo>
                  <a:pt x="249" y="145"/>
                  <a:pt x="249" y="145"/>
                  <a:pt x="249" y="145"/>
                </a:cubicBezTo>
                <a:cubicBezTo>
                  <a:pt x="249" y="95"/>
                  <a:pt x="221" y="74"/>
                  <a:pt x="187" y="74"/>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45">
            <a:hlinkClick r:id="rId9"/>
            <a:extLst>
              <a:ext uri="{FF2B5EF4-FFF2-40B4-BE49-F238E27FC236}">
                <a16:creationId xmlns:a16="http://schemas.microsoft.com/office/drawing/2014/main" id="{35DEE831-3F97-8009-B1BB-0854B3479629}"/>
              </a:ext>
            </a:extLst>
          </p:cNvPr>
          <p:cNvSpPr/>
          <p:nvPr/>
        </p:nvSpPr>
        <p:spPr>
          <a:xfrm>
            <a:off x="3706842" y="3238275"/>
            <a:ext cx="452161" cy="452161"/>
          </a:xfrm>
          <a:prstGeom prst="rect">
            <a:avLst/>
          </a:prstGeom>
          <a:solidFill>
            <a:srgbClr val="04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4EA284DA-C039-15C7-D9BA-65E08687E726}"/>
              </a:ext>
            </a:extLst>
          </p:cNvPr>
          <p:cNvSpPr txBox="1"/>
          <p:nvPr/>
        </p:nvSpPr>
        <p:spPr>
          <a:xfrm>
            <a:off x="4267806" y="3325855"/>
            <a:ext cx="1683987" cy="369332"/>
          </a:xfrm>
          <a:prstGeom prst="rect">
            <a:avLst/>
          </a:prstGeom>
          <a:noFill/>
        </p:spPr>
        <p:txBody>
          <a:bodyPr wrap="none" lIns="91440" tIns="45720" rIns="91440" bIns="45720" rtlCol="0" anchor="t">
            <a:spAutoFit/>
          </a:bodyPr>
          <a:lstStyle/>
          <a:p>
            <a:r>
              <a:rPr lang="en-US">
                <a:hlinkClick r:id="rId9"/>
              </a:rPr>
              <a:t>@INPACEHub</a:t>
            </a:r>
            <a:endParaRPr lang="en-US"/>
          </a:p>
        </p:txBody>
      </p:sp>
      <p:pic>
        <p:nvPicPr>
          <p:cNvPr id="48" name="Picture 47">
            <a:extLst>
              <a:ext uri="{FF2B5EF4-FFF2-40B4-BE49-F238E27FC236}">
                <a16:creationId xmlns:a16="http://schemas.microsoft.com/office/drawing/2014/main" id="{57593437-CE46-AF5B-3F1D-AE97693D3013}"/>
              </a:ext>
            </a:extLst>
          </p:cNvPr>
          <p:cNvPicPr>
            <a:picLocks noChangeAspect="1"/>
          </p:cNvPicPr>
          <p:nvPr/>
        </p:nvPicPr>
        <p:blipFill>
          <a:blip r:embed="rId10"/>
          <a:stretch>
            <a:fillRect/>
          </a:stretch>
        </p:blipFill>
        <p:spPr>
          <a:xfrm>
            <a:off x="3823483" y="3338796"/>
            <a:ext cx="243664" cy="261974"/>
          </a:xfrm>
          <a:prstGeom prst="rect">
            <a:avLst/>
          </a:prstGeom>
        </p:spPr>
      </p:pic>
      <p:pic>
        <p:nvPicPr>
          <p:cNvPr id="49" name="Picture 48">
            <a:extLst>
              <a:ext uri="{FF2B5EF4-FFF2-40B4-BE49-F238E27FC236}">
                <a16:creationId xmlns:a16="http://schemas.microsoft.com/office/drawing/2014/main" id="{99111177-F509-EF26-5178-7EF7F77097CA}"/>
              </a:ext>
            </a:extLst>
          </p:cNvPr>
          <p:cNvPicPr>
            <a:picLocks noChangeAspect="1"/>
          </p:cNvPicPr>
          <p:nvPr/>
        </p:nvPicPr>
        <p:blipFill>
          <a:blip r:embed="rId11"/>
          <a:stretch>
            <a:fillRect/>
          </a:stretch>
        </p:blipFill>
        <p:spPr>
          <a:xfrm>
            <a:off x="3813282" y="3958154"/>
            <a:ext cx="258664" cy="258664"/>
          </a:xfrm>
          <a:prstGeom prst="rect">
            <a:avLst/>
          </a:prstGeom>
        </p:spPr>
      </p:pic>
      <p:pic>
        <p:nvPicPr>
          <p:cNvPr id="50" name="Picture 49">
            <a:extLst>
              <a:ext uri="{FF2B5EF4-FFF2-40B4-BE49-F238E27FC236}">
                <a16:creationId xmlns:a16="http://schemas.microsoft.com/office/drawing/2014/main" id="{BF2EB39E-7A15-C0E9-0344-D406FE705EB8}"/>
              </a:ext>
            </a:extLst>
          </p:cNvPr>
          <p:cNvPicPr>
            <a:picLocks noChangeAspect="1"/>
          </p:cNvPicPr>
          <p:nvPr/>
        </p:nvPicPr>
        <p:blipFill>
          <a:blip r:embed="rId10"/>
          <a:stretch>
            <a:fillRect/>
          </a:stretch>
        </p:blipFill>
        <p:spPr>
          <a:xfrm>
            <a:off x="763291" y="3594828"/>
            <a:ext cx="243664" cy="261974"/>
          </a:xfrm>
          <a:prstGeom prst="rect">
            <a:avLst/>
          </a:prstGeom>
        </p:spPr>
      </p:pic>
      <p:sp>
        <p:nvSpPr>
          <p:cNvPr id="51" name="Title 2">
            <a:extLst>
              <a:ext uri="{FF2B5EF4-FFF2-40B4-BE49-F238E27FC236}">
                <a16:creationId xmlns:a16="http://schemas.microsoft.com/office/drawing/2014/main" id="{BD3570A4-1CC0-6813-2413-79FF8C8CB2F3}"/>
              </a:ext>
            </a:extLst>
          </p:cNvPr>
          <p:cNvSpPr txBox="1">
            <a:spLocks/>
          </p:cNvSpPr>
          <p:nvPr/>
        </p:nvSpPr>
        <p:spPr>
          <a:xfrm>
            <a:off x="494446" y="5246978"/>
            <a:ext cx="5601554" cy="882907"/>
          </a:xfrm>
          <a:prstGeom prst="rect">
            <a:avLst/>
          </a:prstGeom>
        </p:spPr>
        <p:txBody>
          <a:bodyPr vert="horz" wrap="square" lIns="91440" tIns="108000" rIns="91440" bIns="108000" rtlCol="0" anchor="ctr">
            <a:spAutoFit/>
          </a:bodyPr>
          <a:lstStyle>
            <a:lvl1pPr algn="l" defTabSz="914400" rtl="0" eaLnBrk="1" latinLnBrk="0" hangingPunct="1">
              <a:lnSpc>
                <a:spcPct val="90000"/>
              </a:lnSpc>
              <a:spcBef>
                <a:spcPct val="0"/>
              </a:spcBef>
              <a:buNone/>
              <a:defRPr sz="4000" b="1" kern="1200">
                <a:solidFill>
                  <a:srgbClr val="041680"/>
                </a:solidFill>
                <a:latin typeface="+mj-lt"/>
                <a:ea typeface="Lato" panose="020F0502020204030203" pitchFamily="34" charset="0"/>
                <a:cs typeface="Lato" panose="020F0502020204030203" pitchFamily="34" charset="0"/>
              </a:defRPr>
            </a:lvl1pPr>
          </a:lstStyle>
          <a:p>
            <a:pPr>
              <a:buNone/>
            </a:pPr>
            <a:r>
              <a:rPr lang="en-GB" sz="2800">
                <a:solidFill>
                  <a:srgbClr val="C00000"/>
                </a:solidFill>
              </a:rPr>
              <a:t>Join the INPACE Hub!</a:t>
            </a:r>
          </a:p>
          <a:p>
            <a:pPr>
              <a:lnSpc>
                <a:spcPct val="100000"/>
              </a:lnSpc>
            </a:pPr>
            <a:r>
              <a:rPr lang="en-GB" sz="1800" b="0">
                <a:hlinkClick r:id="rId12" tooltip="https://egcp.enrich-global.eu/communities/inpace"/>
              </a:rPr>
              <a:t>https://egcp.enrich-global.eu/communities/inpace</a:t>
            </a:r>
            <a:endParaRPr lang="en-GB" sz="1800" b="0"/>
          </a:p>
        </p:txBody>
      </p:sp>
    </p:spTree>
    <p:extLst>
      <p:ext uri="{BB962C8B-B14F-4D97-AF65-F5344CB8AC3E}">
        <p14:creationId xmlns:p14="http://schemas.microsoft.com/office/powerpoint/2010/main" val="3112903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126FF729-47BF-0BEF-9271-C715AC17E52C}"/>
              </a:ext>
            </a:extLst>
          </p:cNvPr>
          <p:cNvPicPr>
            <a:picLocks noGrp="1" noChangeAspect="1"/>
          </p:cNvPicPr>
          <p:nvPr>
            <p:ph type="pic" sz="quarter" idx="10"/>
          </p:nvPr>
        </p:nvPicPr>
        <p:blipFill>
          <a:blip r:embed="rId2"/>
          <a:srcRect l="4216" r="4216"/>
          <a:stretch/>
        </p:blipFill>
        <p:spPr>
          <a:blipFill>
            <a:blip r:embed="rId3"/>
            <a:stretch>
              <a:fillRect/>
            </a:stretch>
          </a:blipFill>
        </p:spPr>
      </p:pic>
      <p:sp>
        <p:nvSpPr>
          <p:cNvPr id="3" name="Slide Number Placeholder 2">
            <a:extLst>
              <a:ext uri="{FF2B5EF4-FFF2-40B4-BE49-F238E27FC236}">
                <a16:creationId xmlns:a16="http://schemas.microsoft.com/office/drawing/2014/main" id="{AAFFFBBA-2D8C-160F-9B4E-66BA4E6CFF1C}"/>
              </a:ext>
            </a:extLst>
          </p:cNvPr>
          <p:cNvSpPr>
            <a:spLocks noGrp="1"/>
          </p:cNvSpPr>
          <p:nvPr>
            <p:ph type="sldNum" sz="quarter" idx="4"/>
          </p:nvPr>
        </p:nvSpPr>
        <p:spPr/>
        <p:txBody>
          <a:bodyPr/>
          <a:lstStyle/>
          <a:p>
            <a:fld id="{8782BFEE-EB8F-DB48-8DE7-FAD35D4F1A54}" type="slidenum">
              <a:rPr lang="en-CH" smtClean="0"/>
              <a:pPr/>
              <a:t>23</a:t>
            </a:fld>
            <a:endParaRPr lang="en-CH"/>
          </a:p>
        </p:txBody>
      </p:sp>
      <p:sp>
        <p:nvSpPr>
          <p:cNvPr id="4" name="Footer Placeholder 3">
            <a:extLst>
              <a:ext uri="{FF2B5EF4-FFF2-40B4-BE49-F238E27FC236}">
                <a16:creationId xmlns:a16="http://schemas.microsoft.com/office/drawing/2014/main" id="{9EEF74DD-0FD3-BCA7-F312-E598AB116A42}"/>
              </a:ext>
            </a:extLst>
          </p:cNvPr>
          <p:cNvSpPr>
            <a:spLocks noGrp="1"/>
          </p:cNvSpPr>
          <p:nvPr>
            <p:ph type="ftr" sz="quarter" idx="3"/>
          </p:nvPr>
        </p:nvSpPr>
        <p:spPr>
          <a:xfrm>
            <a:off x="4038600" y="6356350"/>
            <a:ext cx="4114800" cy="365125"/>
          </a:xfrm>
        </p:spPr>
        <p:txBody>
          <a:bodyPr/>
          <a:lstStyle/>
          <a:p>
            <a:pPr>
              <a:buClr>
                <a:srgbClr val="2B3990"/>
              </a:buClr>
              <a:buSzPts val="1200"/>
              <a:buFont typeface="Lato"/>
              <a:buNone/>
            </a:pPr>
            <a:r>
              <a:rPr lang="en-GB">
                <a:ea typeface="Lato"/>
                <a:cs typeface="Lato"/>
                <a:sym typeface="Lato"/>
              </a:rPr>
              <a:t>©INPACE 2024-2027</a:t>
            </a:r>
            <a:endParaRPr lang="en-GB"/>
          </a:p>
        </p:txBody>
      </p:sp>
      <p:sp>
        <p:nvSpPr>
          <p:cNvPr id="5" name="Rectangle 4">
            <a:extLst>
              <a:ext uri="{FF2B5EF4-FFF2-40B4-BE49-F238E27FC236}">
                <a16:creationId xmlns:a16="http://schemas.microsoft.com/office/drawing/2014/main" id="{04949545-22AF-11D2-1914-9F03FF9D9A29}"/>
              </a:ext>
            </a:extLst>
          </p:cNvPr>
          <p:cNvSpPr/>
          <p:nvPr/>
        </p:nvSpPr>
        <p:spPr>
          <a:xfrm>
            <a:off x="5523601" y="1147151"/>
            <a:ext cx="1144798" cy="1144799"/>
          </a:xfrm>
          <a:prstGeom prst="rect">
            <a:avLst/>
          </a:prstGeom>
          <a:solidFill>
            <a:srgbClr val="0F64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B8CF0A2B-6BA2-CFC3-5922-80CCAFCDEF5E}"/>
              </a:ext>
            </a:extLst>
          </p:cNvPr>
          <p:cNvSpPr/>
          <p:nvPr/>
        </p:nvSpPr>
        <p:spPr>
          <a:xfrm>
            <a:off x="4378803" y="1147151"/>
            <a:ext cx="1144798" cy="1144799"/>
          </a:xfrm>
          <a:prstGeom prst="rect">
            <a:avLst/>
          </a:prstGeom>
          <a:solidFill>
            <a:srgbClr val="0F64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6">
            <a:extLst>
              <a:ext uri="{FF2B5EF4-FFF2-40B4-BE49-F238E27FC236}">
                <a16:creationId xmlns:a16="http://schemas.microsoft.com/office/drawing/2014/main" id="{80A7ACE7-68E0-0DBB-079A-D28EE6415C38}"/>
              </a:ext>
            </a:extLst>
          </p:cNvPr>
          <p:cNvSpPr/>
          <p:nvPr/>
        </p:nvSpPr>
        <p:spPr>
          <a:xfrm>
            <a:off x="7820542" y="1168177"/>
            <a:ext cx="1144798" cy="1144799"/>
          </a:xfrm>
          <a:prstGeom prst="rect">
            <a:avLst/>
          </a:prstGeom>
          <a:solidFill>
            <a:srgbClr val="FFCC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Rectangle 7">
            <a:extLst>
              <a:ext uri="{FF2B5EF4-FFF2-40B4-BE49-F238E27FC236}">
                <a16:creationId xmlns:a16="http://schemas.microsoft.com/office/drawing/2014/main" id="{3469B488-1E48-65CC-A50E-C1AB65EC8EDE}"/>
              </a:ext>
            </a:extLst>
          </p:cNvPr>
          <p:cNvSpPr/>
          <p:nvPr/>
        </p:nvSpPr>
        <p:spPr>
          <a:xfrm>
            <a:off x="10112681" y="4559965"/>
            <a:ext cx="1142253" cy="1144799"/>
          </a:xfrm>
          <a:prstGeom prst="rect">
            <a:avLst/>
          </a:prstGeom>
          <a:solidFill>
            <a:srgbClr val="041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Rectangle 8">
            <a:extLst>
              <a:ext uri="{FF2B5EF4-FFF2-40B4-BE49-F238E27FC236}">
                <a16:creationId xmlns:a16="http://schemas.microsoft.com/office/drawing/2014/main" id="{97513E03-A3E6-0353-FF5E-E15C1F7100D2}"/>
              </a:ext>
            </a:extLst>
          </p:cNvPr>
          <p:cNvSpPr/>
          <p:nvPr/>
        </p:nvSpPr>
        <p:spPr>
          <a:xfrm>
            <a:off x="4378803" y="4559964"/>
            <a:ext cx="1144798" cy="1144799"/>
          </a:xfrm>
          <a:prstGeom prst="rect">
            <a:avLst/>
          </a:prstGeom>
          <a:solidFill>
            <a:srgbClr val="036A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Rectangle 9">
            <a:extLst>
              <a:ext uri="{FF2B5EF4-FFF2-40B4-BE49-F238E27FC236}">
                <a16:creationId xmlns:a16="http://schemas.microsoft.com/office/drawing/2014/main" id="{18E6B88E-0C9B-006C-C066-47E42EBE592D}"/>
              </a:ext>
            </a:extLst>
          </p:cNvPr>
          <p:cNvSpPr/>
          <p:nvPr/>
        </p:nvSpPr>
        <p:spPr>
          <a:xfrm>
            <a:off x="1144798" y="4826833"/>
            <a:ext cx="1144798" cy="1144799"/>
          </a:xfrm>
          <a:prstGeom prst="rect">
            <a:avLst/>
          </a:prstGeom>
          <a:solidFill>
            <a:srgbClr val="FFCC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Rectangle 10">
            <a:extLst>
              <a:ext uri="{FF2B5EF4-FFF2-40B4-BE49-F238E27FC236}">
                <a16:creationId xmlns:a16="http://schemas.microsoft.com/office/drawing/2014/main" id="{7636170C-8C17-457C-842A-EC02FB869216}"/>
              </a:ext>
            </a:extLst>
          </p:cNvPr>
          <p:cNvSpPr/>
          <p:nvPr/>
        </p:nvSpPr>
        <p:spPr>
          <a:xfrm>
            <a:off x="0" y="3682035"/>
            <a:ext cx="1144798" cy="1144799"/>
          </a:xfrm>
          <a:prstGeom prst="rect">
            <a:avLst/>
          </a:prstGeom>
          <a:solidFill>
            <a:srgbClr val="DE29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Rectangle 11">
            <a:extLst>
              <a:ext uri="{FF2B5EF4-FFF2-40B4-BE49-F238E27FC236}">
                <a16:creationId xmlns:a16="http://schemas.microsoft.com/office/drawing/2014/main" id="{5B975042-DC06-D18A-AC24-AA909F73DF19}"/>
              </a:ext>
            </a:extLst>
          </p:cNvPr>
          <p:cNvSpPr/>
          <p:nvPr/>
        </p:nvSpPr>
        <p:spPr>
          <a:xfrm>
            <a:off x="10110136" y="3420925"/>
            <a:ext cx="1144798" cy="1144799"/>
          </a:xfrm>
          <a:prstGeom prst="rect">
            <a:avLst/>
          </a:prstGeom>
          <a:solidFill>
            <a:srgbClr val="041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Rectangle 12">
            <a:extLst>
              <a:ext uri="{FF2B5EF4-FFF2-40B4-BE49-F238E27FC236}">
                <a16:creationId xmlns:a16="http://schemas.microsoft.com/office/drawing/2014/main" id="{19D4F357-9770-98DF-0ED1-6CA48DD2CD7D}"/>
              </a:ext>
            </a:extLst>
          </p:cNvPr>
          <p:cNvSpPr/>
          <p:nvPr/>
        </p:nvSpPr>
        <p:spPr>
          <a:xfrm>
            <a:off x="2289595" y="2298034"/>
            <a:ext cx="7612808" cy="3283369"/>
          </a:xfrm>
          <a:prstGeom prst="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13">
            <a:extLst>
              <a:ext uri="{FF2B5EF4-FFF2-40B4-BE49-F238E27FC236}">
                <a16:creationId xmlns:a16="http://schemas.microsoft.com/office/drawing/2014/main" id="{3B13A6A7-3BAA-EE4D-DB93-3DBA88DB4D4F}"/>
              </a:ext>
            </a:extLst>
          </p:cNvPr>
          <p:cNvSpPr txBox="1"/>
          <p:nvPr/>
        </p:nvSpPr>
        <p:spPr>
          <a:xfrm>
            <a:off x="4272422" y="2505198"/>
            <a:ext cx="3647153" cy="923330"/>
          </a:xfrm>
          <a:prstGeom prst="rect">
            <a:avLst/>
          </a:prstGeom>
          <a:noFill/>
        </p:spPr>
        <p:txBody>
          <a:bodyPr wrap="none" lIns="91440" tIns="45720" rIns="91440" bIns="45720" rtlCol="0" anchor="t">
            <a:spAutoFit/>
          </a:bodyPr>
          <a:lstStyle/>
          <a:p>
            <a:pPr algn="ctr"/>
            <a:r>
              <a:rPr lang="en-US" sz="5400" b="1">
                <a:solidFill>
                  <a:schemeClr val="bg1"/>
                </a:solidFill>
                <a:latin typeface="+mj-lt"/>
                <a:cs typeface="Helvetica"/>
              </a:rPr>
              <a:t>Thank you</a:t>
            </a:r>
          </a:p>
        </p:txBody>
      </p:sp>
      <p:pic>
        <p:nvPicPr>
          <p:cNvPr id="15" name="Picture 14" descr="A black background with white text&#10;&#10;Description automatically generated">
            <a:extLst>
              <a:ext uri="{FF2B5EF4-FFF2-40B4-BE49-F238E27FC236}">
                <a16:creationId xmlns:a16="http://schemas.microsoft.com/office/drawing/2014/main" id="{F8824B82-8815-12B8-869F-B2A44438D6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39391" y="3830861"/>
            <a:ext cx="2401099" cy="501897"/>
          </a:xfrm>
          <a:prstGeom prst="rect">
            <a:avLst/>
          </a:prstGeom>
        </p:spPr>
      </p:pic>
      <p:pic>
        <p:nvPicPr>
          <p:cNvPr id="16" name="Picture 15" descr="A black background with white text&#10;&#10;Description automatically generated">
            <a:extLst>
              <a:ext uri="{FF2B5EF4-FFF2-40B4-BE49-F238E27FC236}">
                <a16:creationId xmlns:a16="http://schemas.microsoft.com/office/drawing/2014/main" id="{3484AA6E-7181-09EA-F82C-4AD47E2218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98719" y="3751113"/>
            <a:ext cx="2430354" cy="614999"/>
          </a:xfrm>
          <a:prstGeom prst="rect">
            <a:avLst/>
          </a:prstGeom>
        </p:spPr>
      </p:pic>
      <p:sp>
        <p:nvSpPr>
          <p:cNvPr id="19" name="Rectangle 18">
            <a:extLst>
              <a:ext uri="{FF2B5EF4-FFF2-40B4-BE49-F238E27FC236}">
                <a16:creationId xmlns:a16="http://schemas.microsoft.com/office/drawing/2014/main" id="{52FB54D0-24A1-B871-3D75-9ACB1F258AFC}"/>
              </a:ext>
            </a:extLst>
          </p:cNvPr>
          <p:cNvSpPr/>
          <p:nvPr/>
        </p:nvSpPr>
        <p:spPr>
          <a:xfrm>
            <a:off x="9902403" y="1030192"/>
            <a:ext cx="1144798" cy="1144799"/>
          </a:xfrm>
          <a:prstGeom prst="rect">
            <a:avLst/>
          </a:prstGeom>
          <a:solidFill>
            <a:srgbClr val="036A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Rectangle 21">
            <a:extLst>
              <a:ext uri="{FF2B5EF4-FFF2-40B4-BE49-F238E27FC236}">
                <a16:creationId xmlns:a16="http://schemas.microsoft.com/office/drawing/2014/main" id="{0FCD1D65-E4BD-1A02-D842-588EB2822193}"/>
              </a:ext>
            </a:extLst>
          </p:cNvPr>
          <p:cNvSpPr/>
          <p:nvPr/>
        </p:nvSpPr>
        <p:spPr>
          <a:xfrm>
            <a:off x="2323825" y="5989638"/>
            <a:ext cx="1144800" cy="11430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6B9443F-4490-C503-A8CD-1AEA5367376E}"/>
              </a:ext>
            </a:extLst>
          </p:cNvPr>
          <p:cNvSpPr/>
          <p:nvPr/>
        </p:nvSpPr>
        <p:spPr>
          <a:xfrm>
            <a:off x="11054548" y="2197839"/>
            <a:ext cx="1144800" cy="11430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A61AA2D-E742-61A9-E61C-5799640971AB}"/>
              </a:ext>
            </a:extLst>
          </p:cNvPr>
          <p:cNvSpPr txBox="1"/>
          <p:nvPr/>
        </p:nvSpPr>
        <p:spPr>
          <a:xfrm>
            <a:off x="2884831" y="4702629"/>
            <a:ext cx="6460177" cy="523220"/>
          </a:xfrm>
          <a:prstGeom prst="rect">
            <a:avLst/>
          </a:prstGeom>
          <a:noFill/>
        </p:spPr>
        <p:txBody>
          <a:bodyPr wrap="square" rtlCol="0">
            <a:spAutoFit/>
          </a:bodyPr>
          <a:lstStyle/>
          <a:p>
            <a:pPr algn="ctr"/>
            <a:r>
              <a:rPr lang="en-GB" sz="700">
                <a:solidFill>
                  <a:schemeClr val="bg1">
                    <a:lumMod val="95000"/>
                  </a:schemeClr>
                </a:solidFill>
                <a:effectLst/>
                <a:ea typeface="Times New Roman" panose="02020603050405020304" pitchFamily="18" charset="0"/>
                <a:cs typeface="Times New Roman" panose="02020603050405020304" pitchFamily="18" charset="0"/>
              </a:rPr>
              <a:t>The INPACE project has received funding from the European Union’s Horizon Europe Research and Innovation Programme under grant agreement 101135568. Funded by the European Union (INPACE, 101135568). Views and opinions expressed are however those of the author(s) only and do not necessarily reflect those of the European Union. Neither the European Union nor the granting authority can be held responsible for them. This work has received funding from the Swiss State Secretariat for Education, Research and Innovation (SERI).</a:t>
            </a:r>
            <a:endParaRPr lang="en-CH" sz="700">
              <a:solidFill>
                <a:schemeClr val="bg1">
                  <a:lumMod val="95000"/>
                </a:schemeClr>
              </a:solidFill>
            </a:endParaRPr>
          </a:p>
        </p:txBody>
      </p:sp>
      <p:sp>
        <p:nvSpPr>
          <p:cNvPr id="17" name="Rectangle 16">
            <a:extLst>
              <a:ext uri="{FF2B5EF4-FFF2-40B4-BE49-F238E27FC236}">
                <a16:creationId xmlns:a16="http://schemas.microsoft.com/office/drawing/2014/main" id="{31DEF9EB-3C78-D952-7CAE-8541A7798645}"/>
              </a:ext>
            </a:extLst>
          </p:cNvPr>
          <p:cNvSpPr/>
          <p:nvPr/>
        </p:nvSpPr>
        <p:spPr>
          <a:xfrm>
            <a:off x="2289594" y="0"/>
            <a:ext cx="7612809" cy="2291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1" name="Picture 20" descr="A black and white logo&#10;&#10;Description automatically generated">
            <a:extLst>
              <a:ext uri="{FF2B5EF4-FFF2-40B4-BE49-F238E27FC236}">
                <a16:creationId xmlns:a16="http://schemas.microsoft.com/office/drawing/2014/main" id="{943FD7AC-3F2D-B9DC-F29A-EE37E379EFFE}"/>
              </a:ext>
            </a:extLst>
          </p:cNvPr>
          <p:cNvPicPr>
            <a:picLocks noChangeAspect="1"/>
          </p:cNvPicPr>
          <p:nvPr/>
        </p:nvPicPr>
        <p:blipFill>
          <a:blip r:embed="rId6"/>
          <a:stretch>
            <a:fillRect/>
          </a:stretch>
        </p:blipFill>
        <p:spPr>
          <a:xfrm>
            <a:off x="3600073" y="590402"/>
            <a:ext cx="5021063" cy="1261871"/>
          </a:xfrm>
          <a:prstGeom prst="rect">
            <a:avLst/>
          </a:prstGeom>
        </p:spPr>
      </p:pic>
    </p:spTree>
    <p:extLst>
      <p:ext uri="{BB962C8B-B14F-4D97-AF65-F5344CB8AC3E}">
        <p14:creationId xmlns:p14="http://schemas.microsoft.com/office/powerpoint/2010/main" val="373561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32790-F985-9BB5-D46B-B340550EA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4E0BA5-4CCE-AA69-5E7D-D27426B23773}"/>
              </a:ext>
            </a:extLst>
          </p:cNvPr>
          <p:cNvSpPr>
            <a:spLocks noGrp="1"/>
          </p:cNvSpPr>
          <p:nvPr>
            <p:ph type="title"/>
          </p:nvPr>
        </p:nvSpPr>
        <p:spPr>
          <a:xfrm>
            <a:off x="3554895" y="2766218"/>
            <a:ext cx="4926496" cy="1325563"/>
          </a:xfrm>
        </p:spPr>
        <p:txBody>
          <a:bodyPr>
            <a:normAutofit fontScale="90000"/>
          </a:bodyPr>
          <a:lstStyle/>
          <a:p>
            <a:r>
              <a:rPr lang="en-GB" sz="6000"/>
              <a:t>Q&amp;A Session</a:t>
            </a:r>
          </a:p>
        </p:txBody>
      </p:sp>
      <p:sp>
        <p:nvSpPr>
          <p:cNvPr id="4" name="Footer Placeholder 3">
            <a:extLst>
              <a:ext uri="{FF2B5EF4-FFF2-40B4-BE49-F238E27FC236}">
                <a16:creationId xmlns:a16="http://schemas.microsoft.com/office/drawing/2014/main" id="{1966834D-F0AF-FDFA-258F-E21F42DAC174}"/>
              </a:ext>
            </a:extLst>
          </p:cNvPr>
          <p:cNvSpPr>
            <a:spLocks noGrp="1"/>
          </p:cNvSpPr>
          <p:nvPr>
            <p:ph type="ftr" sz="quarter" idx="11"/>
          </p:nvPr>
        </p:nvSpPr>
        <p:spPr/>
        <p:txBody>
          <a:bodyPr/>
          <a:lstStyle/>
          <a:p>
            <a:r>
              <a:rPr lang="en-GB"/>
              <a:t>©INPACE 2024-2027</a:t>
            </a:r>
            <a:endParaRPr lang="en-CH"/>
          </a:p>
        </p:txBody>
      </p:sp>
      <p:sp>
        <p:nvSpPr>
          <p:cNvPr id="5" name="Slide Number Placeholder 4">
            <a:extLst>
              <a:ext uri="{FF2B5EF4-FFF2-40B4-BE49-F238E27FC236}">
                <a16:creationId xmlns:a16="http://schemas.microsoft.com/office/drawing/2014/main" id="{996A1E50-699D-4A11-2B45-908F77396888}"/>
              </a:ext>
            </a:extLst>
          </p:cNvPr>
          <p:cNvSpPr>
            <a:spLocks noGrp="1"/>
          </p:cNvSpPr>
          <p:nvPr>
            <p:ph type="sldNum" sz="quarter" idx="12"/>
          </p:nvPr>
        </p:nvSpPr>
        <p:spPr/>
        <p:txBody>
          <a:bodyPr/>
          <a:lstStyle/>
          <a:p>
            <a:fld id="{8782BFEE-EB8F-DB48-8DE7-FAD35D4F1A54}" type="slidenum">
              <a:rPr lang="en-CH" smtClean="0"/>
              <a:pPr/>
              <a:t>24</a:t>
            </a:fld>
            <a:endParaRPr lang="en-CH"/>
          </a:p>
        </p:txBody>
      </p:sp>
    </p:spTree>
    <p:extLst>
      <p:ext uri="{BB962C8B-B14F-4D97-AF65-F5344CB8AC3E}">
        <p14:creationId xmlns:p14="http://schemas.microsoft.com/office/powerpoint/2010/main" val="4271841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E13489D-105D-8F43-BDA5-9AD7933D6E6A}"/>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28675" r="28675"/>
          <a:stretch/>
        </p:blipFill>
        <p:spPr>
          <a:xfrm>
            <a:off x="-2" y="0"/>
            <a:ext cx="4680000" cy="6858000"/>
          </a:xfrm>
        </p:spPr>
      </p:pic>
      <p:sp>
        <p:nvSpPr>
          <p:cNvPr id="3" name="Title 2">
            <a:extLst>
              <a:ext uri="{FF2B5EF4-FFF2-40B4-BE49-F238E27FC236}">
                <a16:creationId xmlns:a16="http://schemas.microsoft.com/office/drawing/2014/main" id="{0102F9CD-BF82-7558-882E-A5A41083D6F9}"/>
              </a:ext>
            </a:extLst>
          </p:cNvPr>
          <p:cNvSpPr>
            <a:spLocks noGrp="1"/>
          </p:cNvSpPr>
          <p:nvPr>
            <p:ph type="title"/>
          </p:nvPr>
        </p:nvSpPr>
        <p:spPr>
          <a:xfrm>
            <a:off x="5883968" y="818756"/>
            <a:ext cx="5144759" cy="775185"/>
          </a:xfrm>
        </p:spPr>
        <p:txBody>
          <a:bodyPr/>
          <a:lstStyle/>
          <a:p>
            <a:pPr algn="ctr"/>
            <a:r>
              <a:rPr lang="en-CH">
                <a:ea typeface="Lato"/>
                <a:cs typeface="Lato"/>
              </a:rPr>
              <a:t>Context</a:t>
            </a:r>
            <a:endParaRPr lang="en-CH" sz="4000"/>
          </a:p>
        </p:txBody>
      </p:sp>
      <p:sp>
        <p:nvSpPr>
          <p:cNvPr id="5" name="Text Placeholder 4">
            <a:extLst>
              <a:ext uri="{FF2B5EF4-FFF2-40B4-BE49-F238E27FC236}">
                <a16:creationId xmlns:a16="http://schemas.microsoft.com/office/drawing/2014/main" id="{6D34F446-2DE8-187B-DF2E-40D3231D4811}"/>
              </a:ext>
            </a:extLst>
          </p:cNvPr>
          <p:cNvSpPr>
            <a:spLocks noGrp="1"/>
          </p:cNvSpPr>
          <p:nvPr>
            <p:ph type="body" idx="11"/>
          </p:nvPr>
        </p:nvSpPr>
        <p:spPr>
          <a:xfrm>
            <a:off x="5870940" y="1564702"/>
            <a:ext cx="5157787" cy="558153"/>
          </a:xfrm>
        </p:spPr>
        <p:txBody>
          <a:bodyPr>
            <a:normAutofit/>
          </a:bodyPr>
          <a:lstStyle/>
          <a:p>
            <a:pPr algn="ctr"/>
            <a:r>
              <a:rPr lang="en-US">
                <a:cs typeface="Arial"/>
              </a:rPr>
              <a:t>Why is INPACE important?</a:t>
            </a:r>
            <a:endParaRPr lang="en-US"/>
          </a:p>
        </p:txBody>
      </p:sp>
      <p:sp>
        <p:nvSpPr>
          <p:cNvPr id="6" name="Slide Number Placeholder 5">
            <a:extLst>
              <a:ext uri="{FF2B5EF4-FFF2-40B4-BE49-F238E27FC236}">
                <a16:creationId xmlns:a16="http://schemas.microsoft.com/office/drawing/2014/main" id="{9242D733-10EC-7303-7413-3E0B086A0DAF}"/>
              </a:ext>
            </a:extLst>
          </p:cNvPr>
          <p:cNvSpPr>
            <a:spLocks noGrp="1"/>
          </p:cNvSpPr>
          <p:nvPr>
            <p:ph type="sldNum" sz="quarter" idx="4"/>
          </p:nvPr>
        </p:nvSpPr>
        <p:spPr/>
        <p:txBody>
          <a:bodyPr/>
          <a:lstStyle/>
          <a:p>
            <a:fld id="{8782BFEE-EB8F-DB48-8DE7-FAD35D4F1A54}" type="slidenum">
              <a:rPr lang="en-CH" smtClean="0"/>
              <a:pPr/>
              <a:t>3</a:t>
            </a:fld>
            <a:endParaRPr lang="en-CH"/>
          </a:p>
        </p:txBody>
      </p:sp>
      <p:sp>
        <p:nvSpPr>
          <p:cNvPr id="9" name="Rectangle 8">
            <a:extLst>
              <a:ext uri="{FF2B5EF4-FFF2-40B4-BE49-F238E27FC236}">
                <a16:creationId xmlns:a16="http://schemas.microsoft.com/office/drawing/2014/main" id="{891F3B00-9333-37AD-EA35-EE71790B4718}"/>
              </a:ext>
            </a:extLst>
          </p:cNvPr>
          <p:cNvSpPr/>
          <p:nvPr/>
        </p:nvSpPr>
        <p:spPr>
          <a:xfrm>
            <a:off x="0" y="0"/>
            <a:ext cx="1144800" cy="1143000"/>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0185BC-8EB4-BE5A-3FB9-6BA0811888EB}"/>
              </a:ext>
            </a:extLst>
          </p:cNvPr>
          <p:cNvSpPr/>
          <p:nvPr/>
        </p:nvSpPr>
        <p:spPr>
          <a:xfrm>
            <a:off x="3507475" y="2286000"/>
            <a:ext cx="1172950" cy="1143000"/>
          </a:xfrm>
          <a:prstGeom prst="rect">
            <a:avLst/>
          </a:prstGeom>
          <a:solidFill>
            <a:srgbClr val="0F6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1F3F6D-48D3-7CE1-EF5C-C7CD6E6A0EF8}"/>
              </a:ext>
            </a:extLst>
          </p:cNvPr>
          <p:cNvSpPr/>
          <p:nvPr/>
        </p:nvSpPr>
        <p:spPr>
          <a:xfrm>
            <a:off x="-2" y="5715000"/>
            <a:ext cx="1144800" cy="1143000"/>
          </a:xfrm>
          <a:prstGeom prst="rect">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7">
            <a:extLst>
              <a:ext uri="{FF2B5EF4-FFF2-40B4-BE49-F238E27FC236}">
                <a16:creationId xmlns:a16="http://schemas.microsoft.com/office/drawing/2014/main" id="{2B55973C-2DCE-15AB-19AD-FCED37DCA916}"/>
              </a:ext>
            </a:extLst>
          </p:cNvPr>
          <p:cNvSpPr txBox="1">
            <a:spLocks/>
          </p:cNvSpPr>
          <p:nvPr/>
        </p:nvSpPr>
        <p:spPr>
          <a:xfrm>
            <a:off x="4038600" y="6356350"/>
            <a:ext cx="4114800" cy="365125"/>
          </a:xfrm>
          <a:prstGeom prst="rect">
            <a:avLst/>
          </a:prstGeom>
          <a:noFill/>
          <a:ln>
            <a:noFill/>
          </a:ln>
        </p:spPr>
        <p:txBody>
          <a:bodyPr spcFirstLastPara="1" vert="horz" wrap="square" lIns="91425" tIns="45700" rIns="91425" bIns="45700" rtlCol="0" anchor="ctr" anchorCtr="0">
            <a:normAutofit/>
          </a:bodyPr>
          <a:lstStyle>
            <a:lvl1pPr marL="0" lvl="0" indent="0" algn="l" defTabSz="914400" rtl="0" eaLnBrk="1" latinLnBrk="0" hangingPunct="1">
              <a:lnSpc>
                <a:spcPct val="90000"/>
              </a:lnSpc>
              <a:spcBef>
                <a:spcPts val="0"/>
              </a:spcBef>
              <a:spcAft>
                <a:spcPts val="0"/>
              </a:spcAft>
              <a:buClr>
                <a:srgbClr val="2B3990"/>
              </a:buClr>
              <a:buSzPts val="1000"/>
              <a:buFont typeface="Lato"/>
              <a:buNone/>
              <a:defRPr sz="1100" b="0" i="1" kern="1200">
                <a:solidFill>
                  <a:srgbClr val="2B3990"/>
                </a:solidFill>
                <a:latin typeface="Lato"/>
                <a:ea typeface="Lato"/>
                <a:cs typeface="Lato"/>
                <a:sym typeface="Lato"/>
              </a:defRPr>
            </a:lvl1pPr>
            <a:lvl2pPr marL="914400" lvl="1" indent="-342900" algn="l" defTabSz="914400" rtl="0" eaLnBrk="1" latinLnBrk="0" hangingPunct="1">
              <a:lnSpc>
                <a:spcPct val="90000"/>
              </a:lnSpc>
              <a:spcBef>
                <a:spcPts val="500"/>
              </a:spcBef>
              <a:spcAft>
                <a:spcPts val="0"/>
              </a:spcAft>
              <a:buClr>
                <a:srgbClr val="3A3838"/>
              </a:buClr>
              <a:buSzPts val="1800"/>
              <a:buFontTx/>
              <a:buChar char="▪"/>
              <a:defRPr sz="2400" kern="1200">
                <a:solidFill>
                  <a:schemeClr val="tx1"/>
                </a:solidFill>
                <a:latin typeface="Helvetica" pitchFamily="2" charset="0"/>
                <a:ea typeface="+mn-ea"/>
                <a:cs typeface="+mn-cs"/>
              </a:defRPr>
            </a:lvl2pPr>
            <a:lvl3pPr marL="1371600" lvl="2" indent="-342900" algn="l" defTabSz="914400" rtl="0" eaLnBrk="1" latinLnBrk="0" hangingPunct="1">
              <a:lnSpc>
                <a:spcPct val="90000"/>
              </a:lnSpc>
              <a:spcBef>
                <a:spcPts val="500"/>
              </a:spcBef>
              <a:spcAft>
                <a:spcPts val="0"/>
              </a:spcAft>
              <a:buClr>
                <a:srgbClr val="3A3838"/>
              </a:buClr>
              <a:buSzPts val="1800"/>
              <a:buFont typeface="Arial" panose="020B0604020202020204" pitchFamily="34" charset="0"/>
              <a:buChar char="▪"/>
              <a:defRPr sz="2000" kern="1200">
                <a:solidFill>
                  <a:schemeClr val="tx1"/>
                </a:solidFill>
                <a:latin typeface="Helvetica" pitchFamily="2" charset="0"/>
                <a:ea typeface="+mn-ea"/>
                <a:cs typeface="+mn-cs"/>
              </a:defRPr>
            </a:lvl3pPr>
            <a:lvl4pPr marL="1828800" lvl="3"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4pPr>
            <a:lvl5pPr marL="2286000" lvl="4"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lgn="ctr">
              <a:buSzPts val="1200"/>
            </a:pPr>
            <a:r>
              <a:rPr lang="en-GB" sz="1200" b="1" i="0">
                <a:solidFill>
                  <a:schemeClr val="tx1">
                    <a:lumMod val="95000"/>
                    <a:lumOff val="5000"/>
                  </a:schemeClr>
                </a:solidFill>
                <a:latin typeface="+mn-lt"/>
              </a:rPr>
              <a:t>©INPACE 2024-2027</a:t>
            </a:r>
          </a:p>
        </p:txBody>
      </p:sp>
      <p:sp>
        <p:nvSpPr>
          <p:cNvPr id="2" name="Rectangle 1">
            <a:extLst>
              <a:ext uri="{FF2B5EF4-FFF2-40B4-BE49-F238E27FC236}">
                <a16:creationId xmlns:a16="http://schemas.microsoft.com/office/drawing/2014/main" id="{28849D90-3544-F9AB-0ED5-AF4F3CFE86BE}"/>
              </a:ext>
            </a:extLst>
          </p:cNvPr>
          <p:cNvSpPr/>
          <p:nvPr/>
        </p:nvSpPr>
        <p:spPr>
          <a:xfrm>
            <a:off x="4860574" y="2662376"/>
            <a:ext cx="2306471" cy="3692856"/>
          </a:xfrm>
          <a:prstGeom prst="rect">
            <a:avLst/>
          </a:prstGeom>
          <a:solidFill>
            <a:srgbClr val="0F64BE">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41680"/>
                </a:solidFill>
                <a:ea typeface="+mn-lt"/>
                <a:cs typeface="+mn-lt"/>
              </a:rPr>
              <a:t>The </a:t>
            </a:r>
            <a:r>
              <a:rPr lang="en-US" sz="1600" b="1">
                <a:solidFill>
                  <a:srgbClr val="041680"/>
                </a:solidFill>
                <a:ea typeface="+mn-lt"/>
                <a:cs typeface="+mn-lt"/>
              </a:rPr>
              <a:t>EU aims to strengthen its connection to the Indo-Pacific region</a:t>
            </a:r>
            <a:r>
              <a:rPr lang="en-US" sz="1600">
                <a:solidFill>
                  <a:srgbClr val="041680"/>
                </a:solidFill>
                <a:ea typeface="+mn-lt"/>
                <a:cs typeface="+mn-lt"/>
              </a:rPr>
              <a:t> for research, innovation, technology deployment, regulation alignment, and supply chain stability.</a:t>
            </a:r>
          </a:p>
          <a:p>
            <a:pPr algn="ctr"/>
            <a:endParaRPr lang="en-CH" sz="1600">
              <a:solidFill>
                <a:srgbClr val="041680"/>
              </a:solidFill>
            </a:endParaRPr>
          </a:p>
        </p:txBody>
      </p:sp>
      <p:sp>
        <p:nvSpPr>
          <p:cNvPr id="14" name="Rectangle 13">
            <a:extLst>
              <a:ext uri="{FF2B5EF4-FFF2-40B4-BE49-F238E27FC236}">
                <a16:creationId xmlns:a16="http://schemas.microsoft.com/office/drawing/2014/main" id="{0CEAAA8A-2902-C6AE-1647-C4EECE980E92}"/>
              </a:ext>
            </a:extLst>
          </p:cNvPr>
          <p:cNvSpPr/>
          <p:nvPr/>
        </p:nvSpPr>
        <p:spPr>
          <a:xfrm>
            <a:off x="7322024" y="2650435"/>
            <a:ext cx="2306471" cy="3705915"/>
          </a:xfrm>
          <a:prstGeom prst="rect">
            <a:avLst/>
          </a:prstGeom>
          <a:solidFill>
            <a:srgbClr val="0F64BE">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algn="ctr"/>
            <a:r>
              <a:rPr lang="en-US" sz="1600" b="1">
                <a:solidFill>
                  <a:srgbClr val="041680"/>
                </a:solidFill>
                <a:ea typeface="+mn-lt"/>
                <a:cs typeface="+mn-lt"/>
              </a:rPr>
              <a:t>Promotion of digital technologies being one of the highest priorities</a:t>
            </a:r>
            <a:r>
              <a:rPr lang="en-US" sz="1600">
                <a:solidFill>
                  <a:srgbClr val="041680"/>
                </a:solidFill>
                <a:ea typeface="+mn-lt"/>
                <a:cs typeface="+mn-lt"/>
              </a:rPr>
              <a:t>, the EU has established Digital Partnerships with Japan (2022), the Republic of Korea (2022) and Singapore (2023), and a Trade and Technology Council (2022) with India.</a:t>
            </a:r>
          </a:p>
        </p:txBody>
      </p:sp>
      <p:sp>
        <p:nvSpPr>
          <p:cNvPr id="15" name="Rectangle 14">
            <a:extLst>
              <a:ext uri="{FF2B5EF4-FFF2-40B4-BE49-F238E27FC236}">
                <a16:creationId xmlns:a16="http://schemas.microsoft.com/office/drawing/2014/main" id="{8D20464F-D39B-8B36-8CBC-9BCFE6FDCB99}"/>
              </a:ext>
            </a:extLst>
          </p:cNvPr>
          <p:cNvSpPr/>
          <p:nvPr/>
        </p:nvSpPr>
        <p:spPr>
          <a:xfrm>
            <a:off x="9783474" y="2662377"/>
            <a:ext cx="2306471" cy="3692856"/>
          </a:xfrm>
          <a:prstGeom prst="rect">
            <a:avLst/>
          </a:prstGeom>
          <a:solidFill>
            <a:srgbClr val="0F64BE">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041680"/>
                </a:solidFill>
                <a:ea typeface="+mn-lt"/>
                <a:cs typeface="+mn-lt"/>
              </a:rPr>
              <a:t>The goal is that society and businesses in both regions </a:t>
            </a:r>
            <a:r>
              <a:rPr lang="en-US" sz="1600" b="1">
                <a:solidFill>
                  <a:srgbClr val="041680"/>
                </a:solidFill>
                <a:ea typeface="+mn-lt"/>
                <a:cs typeface="+mn-lt"/>
              </a:rPr>
              <a:t>benefit from opportunities in the growing global digital economy</a:t>
            </a:r>
            <a:r>
              <a:rPr lang="en-US" sz="1600">
                <a:solidFill>
                  <a:srgbClr val="041680"/>
                </a:solidFill>
                <a:ea typeface="+mn-lt"/>
                <a:cs typeface="+mn-lt"/>
              </a:rPr>
              <a:t>.</a:t>
            </a:r>
            <a:endParaRPr lang="en-US" sz="1600" b="1">
              <a:solidFill>
                <a:srgbClr val="041680"/>
              </a:solidFill>
              <a:cs typeface="Arial" panose="020B0604020202020204"/>
            </a:endParaRPr>
          </a:p>
          <a:p>
            <a:pPr algn="ctr"/>
            <a:endParaRPr lang="en-CH" sz="1600">
              <a:solidFill>
                <a:srgbClr val="041680"/>
              </a:solidFill>
            </a:endParaRPr>
          </a:p>
        </p:txBody>
      </p:sp>
      <p:sp>
        <p:nvSpPr>
          <p:cNvPr id="18" name="Oval 17">
            <a:extLst>
              <a:ext uri="{FF2B5EF4-FFF2-40B4-BE49-F238E27FC236}">
                <a16:creationId xmlns:a16="http://schemas.microsoft.com/office/drawing/2014/main" id="{7713445F-418F-E3F5-E1A6-57E05E791557}"/>
              </a:ext>
            </a:extLst>
          </p:cNvPr>
          <p:cNvSpPr/>
          <p:nvPr/>
        </p:nvSpPr>
        <p:spPr>
          <a:xfrm>
            <a:off x="5623143" y="2286000"/>
            <a:ext cx="781332" cy="781332"/>
          </a:xfrm>
          <a:prstGeom prst="ellipse">
            <a:avLst/>
          </a:prstGeom>
          <a:solidFill>
            <a:srgbClr val="041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a:t>1</a:t>
            </a:r>
          </a:p>
        </p:txBody>
      </p:sp>
      <p:sp>
        <p:nvSpPr>
          <p:cNvPr id="19" name="Oval 18">
            <a:extLst>
              <a:ext uri="{FF2B5EF4-FFF2-40B4-BE49-F238E27FC236}">
                <a16:creationId xmlns:a16="http://schemas.microsoft.com/office/drawing/2014/main" id="{DBA62396-5510-86BA-3B03-0F281E581A33}"/>
              </a:ext>
            </a:extLst>
          </p:cNvPr>
          <p:cNvSpPr/>
          <p:nvPr/>
        </p:nvSpPr>
        <p:spPr>
          <a:xfrm>
            <a:off x="8084593" y="2286000"/>
            <a:ext cx="781332" cy="781332"/>
          </a:xfrm>
          <a:prstGeom prst="ellipse">
            <a:avLst/>
          </a:prstGeom>
          <a:solidFill>
            <a:srgbClr val="041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a:t>2</a:t>
            </a:r>
          </a:p>
        </p:txBody>
      </p:sp>
      <p:sp>
        <p:nvSpPr>
          <p:cNvPr id="20" name="Oval 19">
            <a:extLst>
              <a:ext uri="{FF2B5EF4-FFF2-40B4-BE49-F238E27FC236}">
                <a16:creationId xmlns:a16="http://schemas.microsoft.com/office/drawing/2014/main" id="{AFDCCB11-54CC-54D9-0FFB-0EC49F85DAF7}"/>
              </a:ext>
            </a:extLst>
          </p:cNvPr>
          <p:cNvSpPr/>
          <p:nvPr/>
        </p:nvSpPr>
        <p:spPr>
          <a:xfrm>
            <a:off x="10546043" y="2286000"/>
            <a:ext cx="781332" cy="781332"/>
          </a:xfrm>
          <a:prstGeom prst="ellipse">
            <a:avLst/>
          </a:prstGeom>
          <a:solidFill>
            <a:srgbClr val="041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a:t>3</a:t>
            </a:r>
          </a:p>
        </p:txBody>
      </p:sp>
    </p:spTree>
    <p:extLst>
      <p:ext uri="{BB962C8B-B14F-4D97-AF65-F5344CB8AC3E}">
        <p14:creationId xmlns:p14="http://schemas.microsoft.com/office/powerpoint/2010/main" val="176747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up of hands holding a tablet&#10;&#10;Description automatically generated">
            <a:extLst>
              <a:ext uri="{FF2B5EF4-FFF2-40B4-BE49-F238E27FC236}">
                <a16:creationId xmlns:a16="http://schemas.microsoft.com/office/drawing/2014/main" id="{214A1775-8B5D-A0ED-5473-30CF19A4BE66}"/>
              </a:ext>
            </a:extLst>
          </p:cNvPr>
          <p:cNvPicPr>
            <a:picLocks noGrp="1" noChangeAspect="1"/>
          </p:cNvPicPr>
          <p:nvPr>
            <p:ph type="pic" sz="quarter" idx="10"/>
          </p:nvPr>
        </p:nvPicPr>
        <p:blipFill>
          <a:blip r:embed="rId2"/>
          <a:srcRect l="33304" r="33304"/>
          <a:stretch>
            <a:fillRect/>
          </a:stretch>
        </p:blipFill>
        <p:spPr/>
      </p:pic>
      <p:sp>
        <p:nvSpPr>
          <p:cNvPr id="3" name="Title 2">
            <a:extLst>
              <a:ext uri="{FF2B5EF4-FFF2-40B4-BE49-F238E27FC236}">
                <a16:creationId xmlns:a16="http://schemas.microsoft.com/office/drawing/2014/main" id="{E58CE28C-0D0B-CFC5-0D81-FC81265319C4}"/>
              </a:ext>
            </a:extLst>
          </p:cNvPr>
          <p:cNvSpPr>
            <a:spLocks noGrp="1"/>
          </p:cNvSpPr>
          <p:nvPr>
            <p:ph type="title"/>
          </p:nvPr>
        </p:nvSpPr>
        <p:spPr/>
        <p:txBody>
          <a:bodyPr/>
          <a:lstStyle/>
          <a:p>
            <a:r>
              <a:rPr lang="en-US">
                <a:ea typeface="Lato"/>
                <a:cs typeface="Lato"/>
              </a:rPr>
              <a:t>INPACE: key figures</a:t>
            </a:r>
            <a:endParaRPr lang="en-US"/>
          </a:p>
        </p:txBody>
      </p:sp>
      <p:sp>
        <p:nvSpPr>
          <p:cNvPr id="4" name="Slide Number Placeholder 3">
            <a:extLst>
              <a:ext uri="{FF2B5EF4-FFF2-40B4-BE49-F238E27FC236}">
                <a16:creationId xmlns:a16="http://schemas.microsoft.com/office/drawing/2014/main" id="{E9C76380-C67B-FDB5-E6E3-FE4BE0ADB4B2}"/>
              </a:ext>
            </a:extLst>
          </p:cNvPr>
          <p:cNvSpPr>
            <a:spLocks noGrp="1"/>
          </p:cNvSpPr>
          <p:nvPr>
            <p:ph type="sldNum" sz="quarter" idx="4"/>
          </p:nvPr>
        </p:nvSpPr>
        <p:spPr/>
        <p:txBody>
          <a:bodyPr/>
          <a:lstStyle/>
          <a:p>
            <a:fld id="{8782BFEE-EB8F-DB48-8DE7-FAD35D4F1A54}" type="slidenum">
              <a:rPr lang="en-CH" smtClean="0"/>
              <a:pPr/>
              <a:t>4</a:t>
            </a:fld>
            <a:endParaRPr lang="en-CH"/>
          </a:p>
        </p:txBody>
      </p:sp>
      <p:sp>
        <p:nvSpPr>
          <p:cNvPr id="5" name="Content Placeholder 4">
            <a:extLst>
              <a:ext uri="{FF2B5EF4-FFF2-40B4-BE49-F238E27FC236}">
                <a16:creationId xmlns:a16="http://schemas.microsoft.com/office/drawing/2014/main" id="{407EB9C4-DA0A-E3AD-F31A-1A57294B0F5F}"/>
              </a:ext>
            </a:extLst>
          </p:cNvPr>
          <p:cNvSpPr>
            <a:spLocks noGrp="1"/>
          </p:cNvSpPr>
          <p:nvPr>
            <p:ph sz="half" idx="1"/>
          </p:nvPr>
        </p:nvSpPr>
        <p:spPr>
          <a:xfrm>
            <a:off x="877276" y="2285999"/>
            <a:ext cx="5767755" cy="3890963"/>
          </a:xfrm>
        </p:spPr>
        <p:txBody>
          <a:bodyPr vert="horz" lIns="91440" tIns="45720" rIns="91440" bIns="45720" rtlCol="0" anchor="t">
            <a:normAutofit lnSpcReduction="10000"/>
          </a:bodyPr>
          <a:lstStyle/>
          <a:p>
            <a:r>
              <a:rPr lang="en-US">
                <a:ea typeface="+mn-lt"/>
                <a:cs typeface="+mn-lt"/>
              </a:rPr>
              <a:t>Coordination and Support Action</a:t>
            </a:r>
            <a:endParaRPr lang="en-US">
              <a:cs typeface="Arial"/>
            </a:endParaRPr>
          </a:p>
          <a:p>
            <a:r>
              <a:rPr lang="en-US">
                <a:ea typeface="+mn-lt"/>
                <a:cs typeface="+mn-lt"/>
              </a:rPr>
              <a:t>January 2024 - June 2027 (3,5 years)</a:t>
            </a:r>
            <a:endParaRPr lang="en-US"/>
          </a:p>
          <a:p>
            <a:r>
              <a:rPr lang="en-US">
                <a:cs typeface="Arial"/>
              </a:rPr>
              <a:t>21 consortium partners</a:t>
            </a:r>
          </a:p>
          <a:p>
            <a:r>
              <a:rPr lang="en-US">
                <a:ea typeface="+mn-lt"/>
                <a:cs typeface="+mn-lt"/>
              </a:rPr>
              <a:t>13 Asian and European countries</a:t>
            </a:r>
          </a:p>
          <a:p>
            <a:r>
              <a:rPr lang="en-US">
                <a:cs typeface="Arial"/>
              </a:rPr>
              <a:t>Funding: Horizon Europe and Swiss </a:t>
            </a:r>
            <a:r>
              <a:rPr lang="en-US">
                <a:ea typeface="+mn-lt"/>
                <a:cs typeface="+mn-lt"/>
              </a:rPr>
              <a:t>State Secretariat for Education, Research, and Innovation SERI</a:t>
            </a:r>
          </a:p>
          <a:p>
            <a:endParaRPr lang="en-US">
              <a:cs typeface="Arial"/>
            </a:endParaRPr>
          </a:p>
        </p:txBody>
      </p:sp>
      <p:sp>
        <p:nvSpPr>
          <p:cNvPr id="6" name="Footer Placeholder 5">
            <a:extLst>
              <a:ext uri="{FF2B5EF4-FFF2-40B4-BE49-F238E27FC236}">
                <a16:creationId xmlns:a16="http://schemas.microsoft.com/office/drawing/2014/main" id="{2CA517BB-7A61-930A-A7BB-E277ED06213A}"/>
              </a:ext>
            </a:extLst>
          </p:cNvPr>
          <p:cNvSpPr>
            <a:spLocks noGrp="1"/>
          </p:cNvSpPr>
          <p:nvPr>
            <p:ph type="ftr" sz="quarter" idx="3"/>
          </p:nvPr>
        </p:nvSpPr>
        <p:spPr/>
        <p:txBody>
          <a:bodyPr/>
          <a:lstStyle/>
          <a:p>
            <a:pPr>
              <a:buClr>
                <a:srgbClr val="2B3990"/>
              </a:buClr>
              <a:buSzPts val="1200"/>
              <a:buFont typeface="Lato"/>
              <a:buNone/>
            </a:pPr>
            <a:r>
              <a:rPr lang="en-GB">
                <a:ea typeface="Lato"/>
                <a:cs typeface="Lato"/>
                <a:sym typeface="Lato"/>
              </a:rPr>
              <a:t>©INPACE 2024-2027</a:t>
            </a:r>
            <a:endParaRPr lang="en-GB"/>
          </a:p>
        </p:txBody>
      </p:sp>
    </p:spTree>
    <p:extLst>
      <p:ext uri="{BB962C8B-B14F-4D97-AF65-F5344CB8AC3E}">
        <p14:creationId xmlns:p14="http://schemas.microsoft.com/office/powerpoint/2010/main" val="3801319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925C49-E643-E204-679C-0071AF651048}"/>
              </a:ext>
            </a:extLst>
          </p:cNvPr>
          <p:cNvSpPr/>
          <p:nvPr/>
        </p:nvSpPr>
        <p:spPr>
          <a:xfrm>
            <a:off x="5882587" y="2021553"/>
            <a:ext cx="6108383" cy="2793999"/>
          </a:xfrm>
          <a:prstGeom prst="rect">
            <a:avLst/>
          </a:prstGeom>
          <a:solidFill>
            <a:srgbClr val="04168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 rIns="457200" bIns="45720" rtlCol="0" anchor="ctr"/>
          <a:lstStyle/>
          <a:p>
            <a:r>
              <a:rPr lang="en-US">
                <a:solidFill>
                  <a:schemeClr val="bg1"/>
                </a:solidFill>
                <a:cs typeface="Arial"/>
              </a:rPr>
              <a:t>The mission of INPACE is to </a:t>
            </a:r>
            <a:r>
              <a:rPr lang="en-US" b="1">
                <a:solidFill>
                  <a:schemeClr val="bg1"/>
                </a:solidFill>
                <a:cs typeface="Arial"/>
              </a:rPr>
              <a:t>support digital partnerships and the </a:t>
            </a:r>
            <a:r>
              <a:rPr lang="en-US" b="1">
                <a:solidFill>
                  <a:schemeClr val="bg1"/>
                </a:solidFill>
                <a:ea typeface="+mn-lt"/>
                <a:cs typeface="+mn-lt"/>
              </a:rPr>
              <a:t>Trade and Technology Council</a:t>
            </a:r>
            <a:r>
              <a:rPr lang="en-US">
                <a:solidFill>
                  <a:schemeClr val="bg1"/>
                </a:solidFill>
                <a:ea typeface="+mn-lt"/>
                <a:cs typeface="+mn-lt"/>
              </a:rPr>
              <a:t> </a:t>
            </a:r>
            <a:r>
              <a:rPr lang="en-US">
                <a:solidFill>
                  <a:schemeClr val="bg1"/>
                </a:solidFill>
                <a:cs typeface="Arial"/>
              </a:rPr>
              <a:t>and to contribute to the deepening of the </a:t>
            </a:r>
            <a:r>
              <a:rPr lang="en-US" b="1">
                <a:solidFill>
                  <a:schemeClr val="bg1"/>
                </a:solidFill>
                <a:cs typeface="Arial"/>
              </a:rPr>
              <a:t>collaboration between Europe and India, Japan, the Republic of Korea and Singapore</a:t>
            </a:r>
            <a:r>
              <a:rPr lang="en-US">
                <a:solidFill>
                  <a:schemeClr val="bg1"/>
                </a:solidFill>
                <a:cs typeface="Arial"/>
              </a:rPr>
              <a:t> in the domain of digital technologies and their application for the well-being of the citizens in Europe and in the Indo-Pacific region. </a:t>
            </a:r>
          </a:p>
        </p:txBody>
      </p:sp>
      <p:pic>
        <p:nvPicPr>
          <p:cNvPr id="8" name="Picture Placeholder 7" descr="A close-up of hands shaking&#10;&#10;Description automatically generated">
            <a:extLst>
              <a:ext uri="{FF2B5EF4-FFF2-40B4-BE49-F238E27FC236}">
                <a16:creationId xmlns:a16="http://schemas.microsoft.com/office/drawing/2014/main" id="{EEEB8EB8-3357-5B3E-E924-51F53BA25DC8}"/>
              </a:ext>
            </a:extLst>
          </p:cNvPr>
          <p:cNvPicPr>
            <a:picLocks noGrp="1" noChangeAspect="1"/>
          </p:cNvPicPr>
          <p:nvPr>
            <p:ph type="pic" sz="quarter" idx="10"/>
          </p:nvPr>
        </p:nvPicPr>
        <p:blipFill rotWithShape="1">
          <a:blip r:embed="rId2"/>
          <a:srcRect l="38478" t="556" r="27633" b="-742"/>
          <a:stretch/>
        </p:blipFill>
        <p:spPr>
          <a:xfrm>
            <a:off x="1144800" y="1143000"/>
            <a:ext cx="3442200" cy="5725562"/>
          </a:xfrm>
        </p:spPr>
      </p:pic>
      <p:sp>
        <p:nvSpPr>
          <p:cNvPr id="4" name="Title 3">
            <a:extLst>
              <a:ext uri="{FF2B5EF4-FFF2-40B4-BE49-F238E27FC236}">
                <a16:creationId xmlns:a16="http://schemas.microsoft.com/office/drawing/2014/main" id="{2319EB49-5BC3-2424-5438-529CCD75358A}"/>
              </a:ext>
            </a:extLst>
          </p:cNvPr>
          <p:cNvSpPr>
            <a:spLocks noGrp="1"/>
          </p:cNvSpPr>
          <p:nvPr>
            <p:ph type="title"/>
          </p:nvPr>
        </p:nvSpPr>
        <p:spPr>
          <a:xfrm>
            <a:off x="5883946" y="437060"/>
            <a:ext cx="6109028" cy="775185"/>
          </a:xfrm>
        </p:spPr>
        <p:txBody>
          <a:bodyPr/>
          <a:lstStyle/>
          <a:p>
            <a:r>
              <a:rPr lang="en-CH">
                <a:ea typeface="Lato"/>
                <a:cs typeface="Lato"/>
              </a:rPr>
              <a:t>Mission</a:t>
            </a:r>
            <a:endParaRPr lang="en-CH" sz="4000"/>
          </a:p>
        </p:txBody>
      </p:sp>
      <p:sp>
        <p:nvSpPr>
          <p:cNvPr id="5" name="Text Placeholder 4">
            <a:extLst>
              <a:ext uri="{FF2B5EF4-FFF2-40B4-BE49-F238E27FC236}">
                <a16:creationId xmlns:a16="http://schemas.microsoft.com/office/drawing/2014/main" id="{5C202819-641F-8D5F-B9AC-DFAD6C807750}"/>
              </a:ext>
            </a:extLst>
          </p:cNvPr>
          <p:cNvSpPr>
            <a:spLocks noGrp="1"/>
          </p:cNvSpPr>
          <p:nvPr>
            <p:ph type="body" idx="11"/>
          </p:nvPr>
        </p:nvSpPr>
        <p:spPr>
          <a:xfrm>
            <a:off x="5883946" y="1196848"/>
            <a:ext cx="5157787" cy="558153"/>
          </a:xfrm>
        </p:spPr>
        <p:txBody>
          <a:bodyPr/>
          <a:lstStyle/>
          <a:p>
            <a:r>
              <a:rPr lang="en-CH">
                <a:cs typeface="Arial"/>
              </a:rPr>
              <a:t>What is INPACE aiming to achieve?</a:t>
            </a:r>
            <a:endParaRPr lang="en-CH"/>
          </a:p>
        </p:txBody>
      </p:sp>
      <p:sp>
        <p:nvSpPr>
          <p:cNvPr id="6" name="Slide Number Placeholder 5">
            <a:extLst>
              <a:ext uri="{FF2B5EF4-FFF2-40B4-BE49-F238E27FC236}">
                <a16:creationId xmlns:a16="http://schemas.microsoft.com/office/drawing/2014/main" id="{A82906D2-2B15-D166-89F2-C23DF27F4EB2}"/>
              </a:ext>
            </a:extLst>
          </p:cNvPr>
          <p:cNvSpPr>
            <a:spLocks noGrp="1"/>
          </p:cNvSpPr>
          <p:nvPr>
            <p:ph type="sldNum" sz="quarter" idx="4"/>
          </p:nvPr>
        </p:nvSpPr>
        <p:spPr/>
        <p:txBody>
          <a:bodyPr/>
          <a:lstStyle/>
          <a:p>
            <a:fld id="{8782BFEE-EB8F-DB48-8DE7-FAD35D4F1A54}" type="slidenum">
              <a:rPr lang="en-CH" smtClean="0"/>
              <a:pPr/>
              <a:t>5</a:t>
            </a:fld>
            <a:endParaRPr lang="en-CH"/>
          </a:p>
        </p:txBody>
      </p:sp>
      <p:sp>
        <p:nvSpPr>
          <p:cNvPr id="9" name="Rectangle 8">
            <a:extLst>
              <a:ext uri="{FF2B5EF4-FFF2-40B4-BE49-F238E27FC236}">
                <a16:creationId xmlns:a16="http://schemas.microsoft.com/office/drawing/2014/main" id="{8220F881-0DAE-5DDB-2CAF-7D05A460BFD4}"/>
              </a:ext>
            </a:extLst>
          </p:cNvPr>
          <p:cNvSpPr/>
          <p:nvPr/>
        </p:nvSpPr>
        <p:spPr>
          <a:xfrm>
            <a:off x="0" y="2286000"/>
            <a:ext cx="1144800" cy="1143000"/>
          </a:xfrm>
          <a:prstGeom prst="rect">
            <a:avLst/>
          </a:prstGeom>
          <a:solidFill>
            <a:srgbClr val="0F6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1BD680-BD59-2CF1-2E25-A895A12AFCF9}"/>
              </a:ext>
            </a:extLst>
          </p:cNvPr>
          <p:cNvSpPr/>
          <p:nvPr/>
        </p:nvSpPr>
        <p:spPr>
          <a:xfrm>
            <a:off x="4579200" y="0"/>
            <a:ext cx="1144800" cy="1143000"/>
          </a:xfrm>
          <a:prstGeom prst="rect">
            <a:avLst/>
          </a:prstGeom>
          <a:solidFill>
            <a:srgbClr val="04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DCAD0CB-8C26-F4B1-86D6-ECBBF16CC6A2}"/>
              </a:ext>
            </a:extLst>
          </p:cNvPr>
          <p:cNvSpPr/>
          <p:nvPr/>
        </p:nvSpPr>
        <p:spPr>
          <a:xfrm>
            <a:off x="3434400" y="5715000"/>
            <a:ext cx="1144800" cy="1143000"/>
          </a:xfrm>
          <a:prstGeom prst="rect">
            <a:avLst/>
          </a:prstGeom>
          <a:solidFill>
            <a:srgbClr val="03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51E4D4-664D-9D5E-3E7B-C5037E900C8A}"/>
              </a:ext>
            </a:extLst>
          </p:cNvPr>
          <p:cNvSpPr/>
          <p:nvPr/>
        </p:nvSpPr>
        <p:spPr>
          <a:xfrm>
            <a:off x="1144800" y="1143000"/>
            <a:ext cx="1144800" cy="11430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7">
            <a:extLst>
              <a:ext uri="{FF2B5EF4-FFF2-40B4-BE49-F238E27FC236}">
                <a16:creationId xmlns:a16="http://schemas.microsoft.com/office/drawing/2014/main" id="{1300AFDC-3240-CE71-3D91-5B5DF5449717}"/>
              </a:ext>
            </a:extLst>
          </p:cNvPr>
          <p:cNvSpPr txBox="1">
            <a:spLocks/>
          </p:cNvSpPr>
          <p:nvPr/>
        </p:nvSpPr>
        <p:spPr>
          <a:xfrm>
            <a:off x="4038600" y="6356350"/>
            <a:ext cx="4114800" cy="365125"/>
          </a:xfrm>
          <a:prstGeom prst="rect">
            <a:avLst/>
          </a:prstGeom>
          <a:noFill/>
          <a:ln>
            <a:noFill/>
          </a:ln>
        </p:spPr>
        <p:txBody>
          <a:bodyPr spcFirstLastPara="1" vert="horz" wrap="square" lIns="91425" tIns="45700" rIns="91425" bIns="45700" rtlCol="0" anchor="ctr" anchorCtr="0">
            <a:normAutofit/>
          </a:bodyPr>
          <a:lstStyle>
            <a:lvl1pPr marL="0" lvl="0" indent="0" algn="l" defTabSz="914400" rtl="0" eaLnBrk="1" latinLnBrk="0" hangingPunct="1">
              <a:lnSpc>
                <a:spcPct val="90000"/>
              </a:lnSpc>
              <a:spcBef>
                <a:spcPts val="0"/>
              </a:spcBef>
              <a:spcAft>
                <a:spcPts val="0"/>
              </a:spcAft>
              <a:buClr>
                <a:srgbClr val="2B3990"/>
              </a:buClr>
              <a:buSzPts val="1000"/>
              <a:buFont typeface="Lato"/>
              <a:buNone/>
              <a:defRPr sz="1100" b="0" i="1" kern="1200">
                <a:solidFill>
                  <a:srgbClr val="2B3990"/>
                </a:solidFill>
                <a:latin typeface="Lato"/>
                <a:ea typeface="Lato"/>
                <a:cs typeface="Lato"/>
                <a:sym typeface="Lato"/>
              </a:defRPr>
            </a:lvl1pPr>
            <a:lvl2pPr marL="914400" lvl="1" indent="-342900" algn="l" defTabSz="914400" rtl="0" eaLnBrk="1" latinLnBrk="0" hangingPunct="1">
              <a:lnSpc>
                <a:spcPct val="90000"/>
              </a:lnSpc>
              <a:spcBef>
                <a:spcPts val="500"/>
              </a:spcBef>
              <a:spcAft>
                <a:spcPts val="0"/>
              </a:spcAft>
              <a:buClr>
                <a:srgbClr val="3A3838"/>
              </a:buClr>
              <a:buSzPts val="1800"/>
              <a:buFontTx/>
              <a:buChar char="▪"/>
              <a:defRPr sz="2400" kern="1200">
                <a:solidFill>
                  <a:schemeClr val="tx1"/>
                </a:solidFill>
                <a:latin typeface="Helvetica" pitchFamily="2" charset="0"/>
                <a:ea typeface="+mn-ea"/>
                <a:cs typeface="+mn-cs"/>
              </a:defRPr>
            </a:lvl2pPr>
            <a:lvl3pPr marL="1371600" lvl="2" indent="-342900" algn="l" defTabSz="914400" rtl="0" eaLnBrk="1" latinLnBrk="0" hangingPunct="1">
              <a:lnSpc>
                <a:spcPct val="90000"/>
              </a:lnSpc>
              <a:spcBef>
                <a:spcPts val="500"/>
              </a:spcBef>
              <a:spcAft>
                <a:spcPts val="0"/>
              </a:spcAft>
              <a:buClr>
                <a:srgbClr val="3A3838"/>
              </a:buClr>
              <a:buSzPts val="1800"/>
              <a:buFont typeface="Arial" panose="020B0604020202020204" pitchFamily="34" charset="0"/>
              <a:buChar char="▪"/>
              <a:defRPr sz="2000" kern="1200">
                <a:solidFill>
                  <a:schemeClr val="tx1"/>
                </a:solidFill>
                <a:latin typeface="Helvetica" pitchFamily="2" charset="0"/>
                <a:ea typeface="+mn-ea"/>
                <a:cs typeface="+mn-cs"/>
              </a:defRPr>
            </a:lvl3pPr>
            <a:lvl4pPr marL="1828800" lvl="3"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4pPr>
            <a:lvl5pPr marL="2286000" lvl="4"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lgn="ctr">
              <a:buSzPts val="1200"/>
            </a:pPr>
            <a:r>
              <a:rPr lang="en-GB" sz="1200" b="1" i="0">
                <a:solidFill>
                  <a:schemeClr val="tx1">
                    <a:lumMod val="95000"/>
                    <a:lumOff val="5000"/>
                  </a:schemeClr>
                </a:solidFill>
                <a:latin typeface="+mn-lt"/>
              </a:rPr>
              <a:t>©INPACE 2024-2027</a:t>
            </a:r>
          </a:p>
        </p:txBody>
      </p:sp>
      <p:sp>
        <p:nvSpPr>
          <p:cNvPr id="3" name="TextBox 2">
            <a:extLst>
              <a:ext uri="{FF2B5EF4-FFF2-40B4-BE49-F238E27FC236}">
                <a16:creationId xmlns:a16="http://schemas.microsoft.com/office/drawing/2014/main" id="{A2002539-7072-E9F5-C4D4-421708D99AC6}"/>
              </a:ext>
            </a:extLst>
          </p:cNvPr>
          <p:cNvSpPr txBox="1"/>
          <p:nvPr/>
        </p:nvSpPr>
        <p:spPr>
          <a:xfrm>
            <a:off x="5898978" y="5562932"/>
            <a:ext cx="6096000" cy="646331"/>
          </a:xfrm>
          <a:prstGeom prst="rect">
            <a:avLst/>
          </a:prstGeom>
          <a:noFill/>
        </p:spPr>
        <p:txBody>
          <a:bodyPr wrap="square">
            <a:spAutoFit/>
          </a:bodyPr>
          <a:lstStyle/>
          <a:p>
            <a:r>
              <a:rPr lang="en-GB"/>
              <a:t>https://digital-strategy.ec.europa.eu/en/library/joint-communication-international-digital-strategy-eu</a:t>
            </a:r>
          </a:p>
        </p:txBody>
      </p:sp>
      <p:sp>
        <p:nvSpPr>
          <p:cNvPr id="13" name="Text Placeholder 4">
            <a:extLst>
              <a:ext uri="{FF2B5EF4-FFF2-40B4-BE49-F238E27FC236}">
                <a16:creationId xmlns:a16="http://schemas.microsoft.com/office/drawing/2014/main" id="{F788396C-CD44-1CD5-D372-20D2507AA3DB}"/>
              </a:ext>
            </a:extLst>
          </p:cNvPr>
          <p:cNvSpPr txBox="1">
            <a:spLocks/>
          </p:cNvSpPr>
          <p:nvPr/>
        </p:nvSpPr>
        <p:spPr>
          <a:xfrm>
            <a:off x="5898978" y="4999581"/>
            <a:ext cx="6096000" cy="558153"/>
          </a:xfrm>
          <a:prstGeom prst="rect">
            <a:avLst/>
          </a:prstGeom>
        </p:spPr>
        <p:txBody>
          <a:bodyPr vert="horz" lIns="91440" tIns="45720" rIns="91440" bIns="45720" rtlCol="0" anchor="b">
            <a:normAutofit fontScale="92500"/>
          </a:bodyPr>
          <a:lstStyle>
            <a:lvl1pPr marL="0" indent="0" algn="l" defTabSz="914400" rtl="0" eaLnBrk="1" latinLnBrk="0" hangingPunct="1">
              <a:lnSpc>
                <a:spcPct val="90000"/>
              </a:lnSpc>
              <a:spcBef>
                <a:spcPts val="1000"/>
              </a:spcBef>
              <a:buSzPct val="120000"/>
              <a:buFontTx/>
              <a:buNone/>
              <a:defRPr sz="2400" b="0" kern="1200">
                <a:solidFill>
                  <a:srgbClr val="0F64BE"/>
                </a:solidFill>
                <a:latin typeface="+mn-lt"/>
                <a:ea typeface="+mn-ea"/>
                <a:cs typeface="+mn-cs"/>
              </a:defRPr>
            </a:lvl1pPr>
            <a:lvl2pPr marL="457200" indent="0" algn="l" defTabSz="914400" rtl="0" eaLnBrk="1" latinLnBrk="0" hangingPunct="1">
              <a:lnSpc>
                <a:spcPct val="90000"/>
              </a:lnSpc>
              <a:spcBef>
                <a:spcPts val="500"/>
              </a:spcBef>
              <a:buSzPct val="120000"/>
              <a:buFontTx/>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SzPct val="160000"/>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SzPct val="120000"/>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SzPct val="120000"/>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FR">
                <a:cs typeface="Arial"/>
              </a:rPr>
              <a:t>New International Digital </a:t>
            </a:r>
            <a:r>
              <a:rPr lang="fr-FR" err="1">
                <a:cs typeface="Arial"/>
              </a:rPr>
              <a:t>Strategy</a:t>
            </a:r>
            <a:r>
              <a:rPr lang="fr-FR">
                <a:cs typeface="Arial"/>
              </a:rPr>
              <a:t> for the EU</a:t>
            </a:r>
            <a:endParaRPr lang="en-CH"/>
          </a:p>
        </p:txBody>
      </p:sp>
    </p:spTree>
    <p:extLst>
      <p:ext uri="{BB962C8B-B14F-4D97-AF65-F5344CB8AC3E}">
        <p14:creationId xmlns:p14="http://schemas.microsoft.com/office/powerpoint/2010/main" val="206306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EEB8EB8-3357-5B3E-E924-51F53BA25DC8}"/>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29932" r="29932"/>
          <a:stretch/>
        </p:blipFill>
        <p:spPr>
          <a:xfrm>
            <a:off x="1144800" y="1143000"/>
            <a:ext cx="3442200" cy="5725562"/>
          </a:xfrm>
        </p:spPr>
      </p:pic>
      <p:sp>
        <p:nvSpPr>
          <p:cNvPr id="4" name="Title 3">
            <a:extLst>
              <a:ext uri="{FF2B5EF4-FFF2-40B4-BE49-F238E27FC236}">
                <a16:creationId xmlns:a16="http://schemas.microsoft.com/office/drawing/2014/main" id="{2319EB49-5BC3-2424-5438-529CCD75358A}"/>
              </a:ext>
            </a:extLst>
          </p:cNvPr>
          <p:cNvSpPr>
            <a:spLocks noGrp="1"/>
          </p:cNvSpPr>
          <p:nvPr>
            <p:ph type="title"/>
          </p:nvPr>
        </p:nvSpPr>
        <p:spPr>
          <a:xfrm>
            <a:off x="5020056" y="134062"/>
            <a:ext cx="6798905" cy="1713903"/>
          </a:xfrm>
        </p:spPr>
        <p:txBody>
          <a:bodyPr/>
          <a:lstStyle/>
          <a:p>
            <a:r>
              <a:rPr lang="en-US" sz="3600">
                <a:ea typeface="Lato"/>
                <a:cs typeface="Lato"/>
              </a:rPr>
              <a:t>Join the INPACE Hub: </a:t>
            </a:r>
            <a:br>
              <a:rPr lang="en-US" sz="3600">
                <a:ea typeface="Lato"/>
                <a:cs typeface="Lato"/>
              </a:rPr>
            </a:br>
            <a:r>
              <a:rPr lang="en-GB" sz="3600">
                <a:ea typeface="Lato"/>
                <a:cs typeface="Lato"/>
              </a:rPr>
              <a:t>Your gateway to Europe-Indo-Pacific digital collaboration</a:t>
            </a:r>
            <a:endParaRPr lang="en-CH" sz="3600">
              <a:ea typeface="Lato"/>
              <a:cs typeface="Lato"/>
            </a:endParaRPr>
          </a:p>
        </p:txBody>
      </p:sp>
      <p:sp>
        <p:nvSpPr>
          <p:cNvPr id="6" name="Slide Number Placeholder 5">
            <a:extLst>
              <a:ext uri="{FF2B5EF4-FFF2-40B4-BE49-F238E27FC236}">
                <a16:creationId xmlns:a16="http://schemas.microsoft.com/office/drawing/2014/main" id="{A82906D2-2B15-D166-89F2-C23DF27F4EB2}"/>
              </a:ext>
            </a:extLst>
          </p:cNvPr>
          <p:cNvSpPr>
            <a:spLocks noGrp="1"/>
          </p:cNvSpPr>
          <p:nvPr>
            <p:ph type="sldNum" sz="quarter" idx="4"/>
          </p:nvPr>
        </p:nvSpPr>
        <p:spPr/>
        <p:txBody>
          <a:bodyPr/>
          <a:lstStyle/>
          <a:p>
            <a:fld id="{8782BFEE-EB8F-DB48-8DE7-FAD35D4F1A54}" type="slidenum">
              <a:rPr lang="en-CH" smtClean="0"/>
              <a:pPr/>
              <a:t>6</a:t>
            </a:fld>
            <a:endParaRPr lang="en-CH"/>
          </a:p>
        </p:txBody>
      </p:sp>
      <p:sp>
        <p:nvSpPr>
          <p:cNvPr id="9" name="Rectangle 8">
            <a:extLst>
              <a:ext uri="{FF2B5EF4-FFF2-40B4-BE49-F238E27FC236}">
                <a16:creationId xmlns:a16="http://schemas.microsoft.com/office/drawing/2014/main" id="{8220F881-0DAE-5DDB-2CAF-7D05A460BFD4}"/>
              </a:ext>
            </a:extLst>
          </p:cNvPr>
          <p:cNvSpPr/>
          <p:nvPr/>
        </p:nvSpPr>
        <p:spPr>
          <a:xfrm>
            <a:off x="0" y="2286000"/>
            <a:ext cx="1144800" cy="1143000"/>
          </a:xfrm>
          <a:prstGeom prst="rect">
            <a:avLst/>
          </a:prstGeom>
          <a:solidFill>
            <a:srgbClr val="0F6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1BD680-BD59-2CF1-2E25-A895A12AFCF9}"/>
              </a:ext>
            </a:extLst>
          </p:cNvPr>
          <p:cNvSpPr/>
          <p:nvPr/>
        </p:nvSpPr>
        <p:spPr>
          <a:xfrm>
            <a:off x="3466200" y="0"/>
            <a:ext cx="1144800" cy="1143000"/>
          </a:xfrm>
          <a:prstGeom prst="rect">
            <a:avLst/>
          </a:prstGeom>
          <a:solidFill>
            <a:srgbClr val="04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DCAD0CB-8C26-F4B1-86D6-ECBBF16CC6A2}"/>
              </a:ext>
            </a:extLst>
          </p:cNvPr>
          <p:cNvSpPr/>
          <p:nvPr/>
        </p:nvSpPr>
        <p:spPr>
          <a:xfrm>
            <a:off x="3434400" y="5715000"/>
            <a:ext cx="1144800" cy="1143000"/>
          </a:xfrm>
          <a:prstGeom prst="rect">
            <a:avLst/>
          </a:prstGeom>
          <a:solidFill>
            <a:srgbClr val="03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51E4D4-664D-9D5E-3E7B-C5037E900C8A}"/>
              </a:ext>
            </a:extLst>
          </p:cNvPr>
          <p:cNvSpPr/>
          <p:nvPr/>
        </p:nvSpPr>
        <p:spPr>
          <a:xfrm>
            <a:off x="1144800" y="1143000"/>
            <a:ext cx="1144800" cy="1143000"/>
          </a:xfrm>
          <a:prstGeom prst="rect">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7">
            <a:extLst>
              <a:ext uri="{FF2B5EF4-FFF2-40B4-BE49-F238E27FC236}">
                <a16:creationId xmlns:a16="http://schemas.microsoft.com/office/drawing/2014/main" id="{1300AFDC-3240-CE71-3D91-5B5DF5449717}"/>
              </a:ext>
            </a:extLst>
          </p:cNvPr>
          <p:cNvSpPr txBox="1">
            <a:spLocks/>
          </p:cNvSpPr>
          <p:nvPr/>
        </p:nvSpPr>
        <p:spPr>
          <a:xfrm>
            <a:off x="4038600" y="6356350"/>
            <a:ext cx="4114800" cy="365125"/>
          </a:xfrm>
          <a:prstGeom prst="rect">
            <a:avLst/>
          </a:prstGeom>
          <a:noFill/>
          <a:ln>
            <a:noFill/>
          </a:ln>
        </p:spPr>
        <p:txBody>
          <a:bodyPr spcFirstLastPara="1" vert="horz" wrap="square" lIns="91425" tIns="45700" rIns="91425" bIns="45700" rtlCol="0" anchor="ctr" anchorCtr="0">
            <a:normAutofit/>
          </a:bodyPr>
          <a:lstStyle>
            <a:lvl1pPr marL="0" lvl="0" indent="0" algn="l" defTabSz="914400" rtl="0" eaLnBrk="1" latinLnBrk="0" hangingPunct="1">
              <a:lnSpc>
                <a:spcPct val="90000"/>
              </a:lnSpc>
              <a:spcBef>
                <a:spcPts val="0"/>
              </a:spcBef>
              <a:spcAft>
                <a:spcPts val="0"/>
              </a:spcAft>
              <a:buClr>
                <a:srgbClr val="2B3990"/>
              </a:buClr>
              <a:buSzPts val="1000"/>
              <a:buFont typeface="Lato"/>
              <a:buNone/>
              <a:defRPr sz="1100" b="0" i="1" kern="1200">
                <a:solidFill>
                  <a:srgbClr val="2B3990"/>
                </a:solidFill>
                <a:latin typeface="Lato"/>
                <a:ea typeface="Lato"/>
                <a:cs typeface="Lato"/>
                <a:sym typeface="Lato"/>
              </a:defRPr>
            </a:lvl1pPr>
            <a:lvl2pPr marL="914400" lvl="1" indent="-342900" algn="l" defTabSz="914400" rtl="0" eaLnBrk="1" latinLnBrk="0" hangingPunct="1">
              <a:lnSpc>
                <a:spcPct val="90000"/>
              </a:lnSpc>
              <a:spcBef>
                <a:spcPts val="500"/>
              </a:spcBef>
              <a:spcAft>
                <a:spcPts val="0"/>
              </a:spcAft>
              <a:buClr>
                <a:srgbClr val="3A3838"/>
              </a:buClr>
              <a:buSzPts val="1800"/>
              <a:buFontTx/>
              <a:buChar char="▪"/>
              <a:defRPr sz="2400" kern="1200">
                <a:solidFill>
                  <a:schemeClr val="tx1"/>
                </a:solidFill>
                <a:latin typeface="Helvetica" pitchFamily="2" charset="0"/>
                <a:ea typeface="+mn-ea"/>
                <a:cs typeface="+mn-cs"/>
              </a:defRPr>
            </a:lvl2pPr>
            <a:lvl3pPr marL="1371600" lvl="2" indent="-342900" algn="l" defTabSz="914400" rtl="0" eaLnBrk="1" latinLnBrk="0" hangingPunct="1">
              <a:lnSpc>
                <a:spcPct val="90000"/>
              </a:lnSpc>
              <a:spcBef>
                <a:spcPts val="500"/>
              </a:spcBef>
              <a:spcAft>
                <a:spcPts val="0"/>
              </a:spcAft>
              <a:buClr>
                <a:srgbClr val="3A3838"/>
              </a:buClr>
              <a:buSzPts val="1800"/>
              <a:buFont typeface="Arial" panose="020B0604020202020204" pitchFamily="34" charset="0"/>
              <a:buChar char="▪"/>
              <a:defRPr sz="2000" kern="1200">
                <a:solidFill>
                  <a:schemeClr val="tx1"/>
                </a:solidFill>
                <a:latin typeface="Helvetica" pitchFamily="2" charset="0"/>
                <a:ea typeface="+mn-ea"/>
                <a:cs typeface="+mn-cs"/>
              </a:defRPr>
            </a:lvl3pPr>
            <a:lvl4pPr marL="1828800" lvl="3"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4pPr>
            <a:lvl5pPr marL="2286000" lvl="4"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lgn="ctr">
              <a:buSzPts val="1200"/>
            </a:pPr>
            <a:r>
              <a:rPr lang="en-GB" sz="1200" b="1" i="0">
                <a:solidFill>
                  <a:schemeClr val="tx1">
                    <a:lumMod val="95000"/>
                    <a:lumOff val="5000"/>
                  </a:schemeClr>
                </a:solidFill>
                <a:latin typeface="+mn-lt"/>
              </a:rPr>
              <a:t>©INPACE 2024-2027</a:t>
            </a:r>
          </a:p>
        </p:txBody>
      </p:sp>
      <p:sp>
        <p:nvSpPr>
          <p:cNvPr id="16" name="Rectangle 15">
            <a:extLst>
              <a:ext uri="{FF2B5EF4-FFF2-40B4-BE49-F238E27FC236}">
                <a16:creationId xmlns:a16="http://schemas.microsoft.com/office/drawing/2014/main" id="{AB4C2D1C-1B89-4188-041E-1B2362558656}"/>
              </a:ext>
            </a:extLst>
          </p:cNvPr>
          <p:cNvSpPr/>
          <p:nvPr/>
        </p:nvSpPr>
        <p:spPr>
          <a:xfrm>
            <a:off x="-5487" y="4572000"/>
            <a:ext cx="11448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black and white logo&#10;&#10;Description automatically generated">
            <a:extLst>
              <a:ext uri="{FF2B5EF4-FFF2-40B4-BE49-F238E27FC236}">
                <a16:creationId xmlns:a16="http://schemas.microsoft.com/office/drawing/2014/main" id="{5244B846-EB08-E560-677E-9352D6B118B3}"/>
              </a:ext>
            </a:extLst>
          </p:cNvPr>
          <p:cNvPicPr>
            <a:picLocks noChangeAspect="1"/>
          </p:cNvPicPr>
          <p:nvPr/>
        </p:nvPicPr>
        <p:blipFill>
          <a:blip r:embed="rId4"/>
          <a:stretch>
            <a:fillRect/>
          </a:stretch>
        </p:blipFill>
        <p:spPr>
          <a:xfrm>
            <a:off x="198339" y="265741"/>
            <a:ext cx="2662092" cy="637572"/>
          </a:xfrm>
          <a:prstGeom prst="rect">
            <a:avLst/>
          </a:prstGeom>
        </p:spPr>
      </p:pic>
      <p:sp>
        <p:nvSpPr>
          <p:cNvPr id="20" name="Content Placeholder 2">
            <a:extLst>
              <a:ext uri="{FF2B5EF4-FFF2-40B4-BE49-F238E27FC236}">
                <a16:creationId xmlns:a16="http://schemas.microsoft.com/office/drawing/2014/main" id="{1C483359-CC20-1EA2-F7C6-15A9D1C64E81}"/>
              </a:ext>
            </a:extLst>
          </p:cNvPr>
          <p:cNvSpPr txBox="1">
            <a:spLocks/>
          </p:cNvSpPr>
          <p:nvPr/>
        </p:nvSpPr>
        <p:spPr>
          <a:xfrm>
            <a:off x="5020056" y="1854287"/>
            <a:ext cx="7095744" cy="4351338"/>
          </a:xfrm>
          <a:prstGeom prst="rect">
            <a:avLst/>
          </a:prstGeom>
          <a:noFill/>
          <a:ln>
            <a:noFill/>
          </a:ln>
        </p:spPr>
        <p:txBody>
          <a:bodyPr spcFirstLastPara="1" vert="horz" wrap="square" lIns="91425" tIns="45700" rIns="91425" bIns="45700" rtlCol="0" anchor="t" anchorCtr="0">
            <a:noAutofit/>
          </a:bodyPr>
          <a:lstStyle>
            <a:lvl1pPr marL="228600" lvl="0" indent="-228600" algn="l" defTabSz="914400" rtl="0" eaLnBrk="1" latinLnBrk="0" hangingPunct="1">
              <a:lnSpc>
                <a:spcPct val="90000"/>
              </a:lnSpc>
              <a:spcBef>
                <a:spcPts val="1000"/>
              </a:spcBef>
              <a:spcAft>
                <a:spcPts val="0"/>
              </a:spcAft>
              <a:buClr>
                <a:srgbClr val="3A3838"/>
              </a:buClr>
              <a:buSzPts val="2400"/>
              <a:buFontTx/>
              <a:buNone/>
              <a:defRPr sz="1800" kern="1200">
                <a:solidFill>
                  <a:schemeClr val="tx1"/>
                </a:solidFill>
                <a:latin typeface="+mn-lt"/>
                <a:ea typeface="+mn-ea"/>
                <a:cs typeface="+mn-cs"/>
              </a:defRPr>
            </a:lvl1pPr>
            <a:lvl2pPr marL="685800" lvl="1" indent="-228600" algn="ctr" defTabSz="914400" rtl="0" eaLnBrk="1" latinLnBrk="0" hangingPunct="1">
              <a:lnSpc>
                <a:spcPct val="90000"/>
              </a:lnSpc>
              <a:spcBef>
                <a:spcPts val="500"/>
              </a:spcBef>
              <a:spcAft>
                <a:spcPts val="0"/>
              </a:spcAft>
              <a:buClr>
                <a:srgbClr val="3A3838"/>
              </a:buClr>
              <a:buSzPts val="2000"/>
              <a:buFontTx/>
              <a:buNone/>
              <a:defRPr sz="2000" kern="1200">
                <a:solidFill>
                  <a:schemeClr val="tx1"/>
                </a:solidFill>
                <a:latin typeface="+mn-lt"/>
                <a:ea typeface="+mn-ea"/>
                <a:cs typeface="+mn-cs"/>
              </a:defRPr>
            </a:lvl2pPr>
            <a:lvl3pPr marL="1143000" lvl="2" indent="-228600" algn="ctr" defTabSz="914400" rtl="0" eaLnBrk="1" latinLnBrk="0" hangingPunct="1">
              <a:lnSpc>
                <a:spcPct val="90000"/>
              </a:lnSpc>
              <a:spcBef>
                <a:spcPts val="500"/>
              </a:spcBef>
              <a:spcAft>
                <a:spcPts val="0"/>
              </a:spcAft>
              <a:buClr>
                <a:srgbClr val="3A3838"/>
              </a:buClr>
              <a:buSzPts val="1800"/>
              <a:buFont typeface="Arial" panose="020B0604020202020204" pitchFamily="34" charset="0"/>
              <a:buNone/>
              <a:defRPr sz="1800" kern="1200">
                <a:solidFill>
                  <a:schemeClr val="tx1"/>
                </a:solidFill>
                <a:latin typeface="+mn-lt"/>
                <a:ea typeface="+mn-ea"/>
                <a:cs typeface="+mn-cs"/>
              </a:defRPr>
            </a:lvl3pPr>
            <a:lvl4pPr marL="1600200" lvl="3" indent="-228600" algn="ctr" defTabSz="914400" rtl="0" eaLnBrk="1" latinLnBrk="0" hangingPunct="1">
              <a:lnSpc>
                <a:spcPct val="90000"/>
              </a:lnSpc>
              <a:spcBef>
                <a:spcPts val="500"/>
              </a:spcBef>
              <a:spcAft>
                <a:spcPts val="0"/>
              </a:spcAft>
              <a:buClr>
                <a:srgbClr val="757070"/>
              </a:buClr>
              <a:buSzPts val="1600"/>
              <a:buFont typeface="Arial" panose="020B0604020202020204" pitchFamily="34" charset="0"/>
              <a:buNone/>
              <a:defRPr sz="1600" kern="1200">
                <a:solidFill>
                  <a:schemeClr val="tx1"/>
                </a:solidFill>
                <a:latin typeface="+mn-lt"/>
                <a:ea typeface="+mn-ea"/>
                <a:cs typeface="+mn-cs"/>
              </a:defRPr>
            </a:lvl4pPr>
            <a:lvl5pPr marL="2057400" lvl="4" indent="-228600" algn="ctr" defTabSz="914400" rtl="0" eaLnBrk="1" latinLnBrk="0" hangingPunct="1">
              <a:lnSpc>
                <a:spcPct val="90000"/>
              </a:lnSpc>
              <a:spcBef>
                <a:spcPts val="500"/>
              </a:spcBef>
              <a:spcAft>
                <a:spcPts val="0"/>
              </a:spcAft>
              <a:buClr>
                <a:srgbClr val="757070"/>
              </a:buClr>
              <a:buSzPts val="1600"/>
              <a:buFont typeface="Arial" panose="020B0604020202020204" pitchFamily="34" charset="0"/>
              <a:buNone/>
              <a:defRPr sz="1600" kern="1200">
                <a:solidFill>
                  <a:schemeClr val="tx1"/>
                </a:solidFill>
                <a:latin typeface="+mn-lt"/>
                <a:ea typeface="+mn-ea"/>
                <a:cs typeface="+mn-cs"/>
              </a:defRPr>
            </a:lvl5pPr>
            <a:lvl6pPr marL="2514600" lvl="5"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6pPr>
            <a:lvl7pPr marL="2971800" lvl="6"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7pPr>
            <a:lvl8pPr marL="3429000" lvl="7"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8pPr>
            <a:lvl9pPr marL="3886200" lvl="8"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9pPr>
          </a:lstStyle>
          <a:p>
            <a:pPr marL="0" indent="0">
              <a:spcBef>
                <a:spcPts val="0"/>
              </a:spcBef>
              <a:spcAft>
                <a:spcPts val="300"/>
              </a:spcAft>
            </a:pPr>
            <a:r>
              <a:rPr lang="en-GB" sz="1800" i="0" u="none" strike="noStrike">
                <a:solidFill>
                  <a:srgbClr val="222222"/>
                </a:solidFill>
                <a:effectLst/>
                <a:latin typeface="Arial"/>
                <a:cs typeface="Arial"/>
              </a:rPr>
              <a:t>The INPACE Hub is </a:t>
            </a:r>
            <a:r>
              <a:rPr lang="en-GB" sz="1800" b="0" i="0" u="none" strike="noStrike">
                <a:solidFill>
                  <a:srgbClr val="222222"/>
                </a:solidFill>
                <a:effectLst/>
                <a:latin typeface="Arial"/>
                <a:cs typeface="Arial"/>
              </a:rPr>
              <a:t>an innovative </a:t>
            </a:r>
            <a:r>
              <a:rPr lang="en-GB" sz="1800" i="0" u="none" strike="noStrike">
                <a:solidFill>
                  <a:srgbClr val="222222"/>
                </a:solidFill>
                <a:effectLst/>
                <a:latin typeface="Arial"/>
                <a:cs typeface="Arial"/>
              </a:rPr>
              <a:t>digital </a:t>
            </a:r>
            <a:r>
              <a:rPr lang="en-GB" sz="1800" b="0" i="0" u="none" strike="noStrike">
                <a:solidFill>
                  <a:srgbClr val="222222"/>
                </a:solidFill>
                <a:effectLst/>
                <a:latin typeface="Arial"/>
                <a:cs typeface="Arial"/>
              </a:rPr>
              <a:t>platform that </a:t>
            </a:r>
            <a:r>
              <a:rPr lang="en-GB">
                <a:solidFill>
                  <a:srgbClr val="000000"/>
                </a:solidFill>
                <a:latin typeface="Arial"/>
                <a:cs typeface="Arial"/>
              </a:rPr>
              <a:t>brings together technology and policy specialists with validated resources, collaboration opportunities, and expert connections.</a:t>
            </a:r>
            <a:endParaRPr lang="en-GB">
              <a:solidFill>
                <a:srgbClr val="222222"/>
              </a:solidFill>
              <a:latin typeface="Arial" panose="020B0604020202020204" pitchFamily="34" charset="0"/>
              <a:cs typeface="Arial" panose="020B0604020202020204" pitchFamily="34" charset="0"/>
            </a:endParaRPr>
          </a:p>
          <a:p>
            <a:pPr marL="0" indent="0">
              <a:spcBef>
                <a:spcPts val="0"/>
              </a:spcBef>
              <a:spcAft>
                <a:spcPts val="300"/>
              </a:spcAft>
            </a:pPr>
            <a:endParaRPr lang="en-US">
              <a:cs typeface="Arial" panose="020B0604020202020204"/>
            </a:endParaRPr>
          </a:p>
          <a:p>
            <a:pPr marL="0" indent="0">
              <a:spcBef>
                <a:spcPts val="0"/>
              </a:spcBef>
              <a:spcAft>
                <a:spcPts val="300"/>
              </a:spcAft>
            </a:pPr>
            <a:r>
              <a:rPr lang="en-GB" sz="1800" b="1" i="0" u="none" strike="noStrike">
                <a:solidFill>
                  <a:srgbClr val="000000"/>
                </a:solidFill>
                <a:effectLst/>
                <a:latin typeface="Arial"/>
                <a:cs typeface="Arial"/>
              </a:rPr>
              <a:t>Join the Hub to</a:t>
            </a:r>
            <a:r>
              <a:rPr lang="en-GB" sz="1800" b="0" i="0" u="none" strike="noStrike">
                <a:solidFill>
                  <a:srgbClr val="000000"/>
                </a:solidFill>
                <a:effectLst/>
                <a:latin typeface="Arial"/>
                <a:cs typeface="Arial"/>
              </a:rPr>
              <a:t>:</a:t>
            </a:r>
            <a:endParaRPr lang="en-GB">
              <a:solidFill>
                <a:srgbClr val="000000"/>
              </a:solidFill>
              <a:latin typeface="Arial"/>
              <a:cs typeface="Arial"/>
            </a:endParaRPr>
          </a:p>
          <a:p>
            <a:pPr marL="285750" indent="-285750">
              <a:spcBef>
                <a:spcPts val="0"/>
              </a:spcBef>
              <a:spcAft>
                <a:spcPts val="300"/>
              </a:spcAft>
              <a:buFont typeface="Arial"/>
              <a:buChar char="•"/>
            </a:pPr>
            <a:r>
              <a:rPr lang="en-GB">
                <a:solidFill>
                  <a:srgbClr val="000000"/>
                </a:solidFill>
                <a:latin typeface="Arial"/>
                <a:cs typeface="Arial"/>
              </a:rPr>
              <a:t>Create synergies </a:t>
            </a:r>
            <a:r>
              <a:rPr lang="en-GB" sz="1800" b="0" i="0" u="none" strike="noStrike">
                <a:solidFill>
                  <a:srgbClr val="000000"/>
                </a:solidFill>
                <a:effectLst/>
                <a:latin typeface="Arial"/>
                <a:cs typeface="Arial"/>
              </a:rPr>
              <a:t>with </a:t>
            </a:r>
            <a:r>
              <a:rPr lang="en-GB">
                <a:solidFill>
                  <a:srgbClr val="000000"/>
                </a:solidFill>
                <a:latin typeface="Arial"/>
                <a:cs typeface="Arial"/>
              </a:rPr>
              <a:t>your own projects and initiatives – propose </a:t>
            </a:r>
            <a:r>
              <a:rPr lang="en-GB" sz="1800" b="0" i="0" u="none" strike="noStrike">
                <a:solidFill>
                  <a:srgbClr val="000000"/>
                </a:solidFill>
                <a:effectLst/>
                <a:latin typeface="Arial"/>
                <a:cs typeface="Arial"/>
              </a:rPr>
              <a:t>joint </a:t>
            </a:r>
            <a:r>
              <a:rPr lang="en-GB">
                <a:solidFill>
                  <a:srgbClr val="000000"/>
                </a:solidFill>
                <a:latin typeface="Arial"/>
                <a:cs typeface="Arial"/>
              </a:rPr>
              <a:t>activities, promote your </a:t>
            </a:r>
            <a:r>
              <a:rPr lang="en-GB" sz="1800" b="0" i="0" u="none" strike="noStrike">
                <a:solidFill>
                  <a:srgbClr val="000000"/>
                </a:solidFill>
                <a:effectLst/>
                <a:latin typeface="Arial"/>
                <a:cs typeface="Arial"/>
              </a:rPr>
              <a:t>technologies</a:t>
            </a:r>
            <a:r>
              <a:rPr lang="en-GB">
                <a:solidFill>
                  <a:srgbClr val="000000"/>
                </a:solidFill>
                <a:latin typeface="Arial"/>
                <a:cs typeface="Arial"/>
              </a:rPr>
              <a:t>,</a:t>
            </a:r>
            <a:r>
              <a:rPr lang="en-GB" sz="1800" b="0" i="0" u="none" strike="noStrike">
                <a:solidFill>
                  <a:srgbClr val="000000"/>
                </a:solidFill>
                <a:effectLst/>
                <a:latin typeface="Arial"/>
                <a:cs typeface="Arial"/>
              </a:rPr>
              <a:t> and </a:t>
            </a:r>
            <a:r>
              <a:rPr lang="en-GB">
                <a:solidFill>
                  <a:srgbClr val="000000"/>
                </a:solidFill>
                <a:latin typeface="Arial"/>
                <a:cs typeface="Arial"/>
              </a:rPr>
              <a:t>more</a:t>
            </a:r>
            <a:endParaRPr lang="en-GB">
              <a:solidFill>
                <a:srgbClr val="0C0C0C"/>
              </a:solidFill>
              <a:latin typeface="Arial"/>
              <a:cs typeface="Arial"/>
            </a:endParaRPr>
          </a:p>
          <a:p>
            <a:pPr marL="285750" indent="-285750">
              <a:spcBef>
                <a:spcPts val="0"/>
              </a:spcBef>
              <a:spcAft>
                <a:spcPts val="300"/>
              </a:spcAft>
              <a:buFont typeface="Arial"/>
              <a:buChar char="•"/>
            </a:pPr>
            <a:r>
              <a:rPr lang="en-GB">
                <a:solidFill>
                  <a:srgbClr val="000000"/>
                </a:solidFill>
                <a:latin typeface="Arial"/>
                <a:cs typeface="Arial"/>
              </a:rPr>
              <a:t>Tap into expert networks spanning multiple regions</a:t>
            </a:r>
            <a:endParaRPr lang="en-GB">
              <a:solidFill>
                <a:srgbClr val="0C0C0C"/>
              </a:solidFill>
              <a:latin typeface="Arial"/>
              <a:cs typeface="Arial"/>
            </a:endParaRPr>
          </a:p>
          <a:p>
            <a:pPr marL="285750" indent="-285750">
              <a:spcBef>
                <a:spcPts val="0"/>
              </a:spcBef>
              <a:spcAft>
                <a:spcPts val="300"/>
              </a:spcAft>
              <a:buFont typeface="Arial"/>
              <a:buChar char="•"/>
            </a:pPr>
            <a:r>
              <a:rPr lang="en-GB">
                <a:solidFill>
                  <a:srgbClr val="000000"/>
                </a:solidFill>
                <a:latin typeface="Arial"/>
                <a:cs typeface="Arial"/>
              </a:rPr>
              <a:t>Access validated resources/knowledge hub</a:t>
            </a:r>
            <a:r>
              <a:rPr lang="en-GB" sz="1800" b="0" i="0" u="none" strike="noStrike">
                <a:solidFill>
                  <a:srgbClr val="000000"/>
                </a:solidFill>
                <a:effectLst/>
                <a:latin typeface="Arial"/>
                <a:cs typeface="Arial"/>
              </a:rPr>
              <a:t>, and </a:t>
            </a:r>
            <a:r>
              <a:rPr lang="en-GB">
                <a:solidFill>
                  <a:srgbClr val="000000"/>
                </a:solidFill>
                <a:latin typeface="Arial"/>
                <a:cs typeface="Arial"/>
              </a:rPr>
              <a:t>funding opportunities</a:t>
            </a:r>
            <a:endParaRPr lang="en-GB">
              <a:solidFill>
                <a:srgbClr val="0C0C0C"/>
              </a:solidFill>
              <a:latin typeface="Arial"/>
              <a:cs typeface="Arial"/>
            </a:endParaRPr>
          </a:p>
          <a:p>
            <a:pPr marL="285750" indent="-285750">
              <a:spcBef>
                <a:spcPts val="0"/>
              </a:spcBef>
              <a:spcAft>
                <a:spcPts val="300"/>
              </a:spcAft>
              <a:buFont typeface="Arial"/>
              <a:buChar char="•"/>
            </a:pPr>
            <a:r>
              <a:rPr lang="en-GB">
                <a:solidFill>
                  <a:srgbClr val="000000"/>
                </a:solidFill>
                <a:latin typeface="Arial"/>
                <a:cs typeface="Arial"/>
              </a:rPr>
              <a:t>Foster impactful </a:t>
            </a:r>
            <a:r>
              <a:rPr lang="en-GB" sz="1800" b="0" i="0" u="none" strike="noStrike">
                <a:solidFill>
                  <a:srgbClr val="000000"/>
                </a:solidFill>
                <a:effectLst/>
                <a:latin typeface="Arial"/>
                <a:cs typeface="Arial"/>
              </a:rPr>
              <a:t>digital initiatives</a:t>
            </a:r>
            <a:r>
              <a:rPr lang="en-GB">
                <a:solidFill>
                  <a:srgbClr val="000000"/>
                </a:solidFill>
                <a:latin typeface="Arial"/>
                <a:cs typeface="Arial"/>
              </a:rPr>
              <a:t> with your involvement, including at core roles!</a:t>
            </a:r>
            <a:endParaRPr lang="en-GB">
              <a:solidFill>
                <a:srgbClr val="0C0C0C"/>
              </a:solidFill>
              <a:latin typeface="Arial"/>
              <a:cs typeface="Arial"/>
            </a:endParaRPr>
          </a:p>
          <a:p>
            <a:pPr marL="285750" indent="-285750">
              <a:spcBef>
                <a:spcPts val="0"/>
              </a:spcBef>
              <a:spcAft>
                <a:spcPts val="300"/>
              </a:spcAft>
              <a:buFont typeface="Arial"/>
              <a:buChar char="•"/>
            </a:pPr>
            <a:r>
              <a:rPr lang="en-GB">
                <a:solidFill>
                  <a:srgbClr val="000000"/>
                </a:solidFill>
                <a:latin typeface="Arial"/>
                <a:cs typeface="Arial"/>
              </a:rPr>
              <a:t>Advance trusted digital technologies for sustainable well-being</a:t>
            </a:r>
            <a:endParaRPr lang="en-GB">
              <a:cs typeface="Arial" panose="020B0604020202020204"/>
            </a:endParaRPr>
          </a:p>
          <a:p>
            <a:pPr marL="285750" indent="0">
              <a:spcBef>
                <a:spcPts val="0"/>
              </a:spcBef>
              <a:spcAft>
                <a:spcPts val="300"/>
              </a:spcAft>
              <a:buFont typeface="Arial"/>
              <a:buChar char="•"/>
            </a:pPr>
            <a:endParaRPr lang="en-GB">
              <a:solidFill>
                <a:srgbClr val="000000"/>
              </a:solidFill>
              <a:latin typeface="Arial"/>
              <a:cs typeface="Arial"/>
            </a:endParaRPr>
          </a:p>
          <a:p>
            <a:pPr marL="0" indent="0" rtl="0">
              <a:spcBef>
                <a:spcPts val="0"/>
              </a:spcBef>
              <a:spcAft>
                <a:spcPts val="300"/>
              </a:spcAft>
              <a:buNone/>
            </a:pPr>
            <a:r>
              <a:rPr lang="en-GB" sz="1800" b="1" i="0" u="none" strike="noStrike">
                <a:solidFill>
                  <a:srgbClr val="000000"/>
                </a:solidFill>
                <a:effectLst/>
                <a:latin typeface="Arial" panose="020B0604020202020204" pitchFamily="34" charset="0"/>
              </a:rPr>
              <a:t>Discover the INPACE Hub and register: </a:t>
            </a:r>
            <a:br>
              <a:rPr lang="en-GB" sz="1800" b="1" i="0" u="none" strike="noStrike">
                <a:solidFill>
                  <a:srgbClr val="000000"/>
                </a:solidFill>
                <a:effectLst/>
                <a:latin typeface="Arial" panose="020B0604020202020204" pitchFamily="34" charset="0"/>
              </a:rPr>
            </a:br>
            <a:r>
              <a:rPr lang="en-GB" sz="1800" b="1" i="0" u="sng" strike="noStrike">
                <a:solidFill>
                  <a:srgbClr val="1155CC"/>
                </a:solidFill>
                <a:effectLst/>
                <a:latin typeface="Arial" panose="020B0604020202020204" pitchFamily="34" charset="0"/>
                <a:hlinkClick r:id="rId5"/>
              </a:rPr>
              <a:t>https://egcp.enrich-global.eu/communities/inpace</a:t>
            </a:r>
            <a:endParaRPr lang="en-GB" b="1">
              <a:effectLst/>
              <a:cs typeface="Arial" panose="020B0604020202020204"/>
            </a:endParaRPr>
          </a:p>
          <a:p>
            <a:pPr marL="0" indent="0">
              <a:spcBef>
                <a:spcPts val="0"/>
              </a:spcBef>
              <a:buNone/>
            </a:pPr>
            <a:br>
              <a:rPr lang="en-GB"/>
            </a:br>
            <a:endParaRPr lang="en-GB">
              <a:cs typeface="Arial" panose="020B0604020202020204"/>
            </a:endParaRPr>
          </a:p>
        </p:txBody>
      </p:sp>
    </p:spTree>
    <p:extLst>
      <p:ext uri="{BB962C8B-B14F-4D97-AF65-F5344CB8AC3E}">
        <p14:creationId xmlns:p14="http://schemas.microsoft.com/office/powerpoint/2010/main" val="394204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03D1-1D6B-1E4D-F17B-8214BD9B9AC6}"/>
              </a:ext>
            </a:extLst>
          </p:cNvPr>
          <p:cNvSpPr>
            <a:spLocks noGrp="1"/>
          </p:cNvSpPr>
          <p:nvPr>
            <p:ph type="title"/>
          </p:nvPr>
        </p:nvSpPr>
        <p:spPr>
          <a:xfrm>
            <a:off x="838200" y="1"/>
            <a:ext cx="10515600" cy="954652"/>
          </a:xfrm>
        </p:spPr>
        <p:txBody>
          <a:bodyPr>
            <a:normAutofit/>
          </a:bodyPr>
          <a:lstStyle/>
          <a:p>
            <a:r>
              <a:rPr lang="fr-FR"/>
              <a:t>Hub Services and Value</a:t>
            </a:r>
            <a:endParaRPr lang="en-CH"/>
          </a:p>
        </p:txBody>
      </p:sp>
      <p:graphicFrame>
        <p:nvGraphicFramePr>
          <p:cNvPr id="7" name="Espace réservé du contenu 6">
            <a:extLst>
              <a:ext uri="{FF2B5EF4-FFF2-40B4-BE49-F238E27FC236}">
                <a16:creationId xmlns:a16="http://schemas.microsoft.com/office/drawing/2014/main" id="{C1B40686-0A74-0B43-F7B1-A732896BDCD4}"/>
              </a:ext>
            </a:extLst>
          </p:cNvPr>
          <p:cNvGraphicFramePr>
            <a:graphicFrameLocks noGrp="1"/>
          </p:cNvGraphicFramePr>
          <p:nvPr>
            <p:ph sz="half" idx="2"/>
          </p:nvPr>
        </p:nvGraphicFramePr>
        <p:xfrm>
          <a:off x="838201" y="826316"/>
          <a:ext cx="10824411" cy="4638806"/>
        </p:xfrm>
        <a:graphic>
          <a:graphicData uri="http://schemas.openxmlformats.org/drawingml/2006/table">
            <a:tbl>
              <a:tblPr firstRow="1" bandRow="1">
                <a:tableStyleId>{E8B1032C-EA38-4F05-BA0D-38AFFFC7BED3}</a:tableStyleId>
              </a:tblPr>
              <a:tblGrid>
                <a:gridCol w="3608137">
                  <a:extLst>
                    <a:ext uri="{9D8B030D-6E8A-4147-A177-3AD203B41FA5}">
                      <a16:colId xmlns:a16="http://schemas.microsoft.com/office/drawing/2014/main" val="2070497281"/>
                    </a:ext>
                  </a:extLst>
                </a:gridCol>
                <a:gridCol w="3608137">
                  <a:extLst>
                    <a:ext uri="{9D8B030D-6E8A-4147-A177-3AD203B41FA5}">
                      <a16:colId xmlns:a16="http://schemas.microsoft.com/office/drawing/2014/main" val="1567694922"/>
                    </a:ext>
                  </a:extLst>
                </a:gridCol>
                <a:gridCol w="3608137">
                  <a:extLst>
                    <a:ext uri="{9D8B030D-6E8A-4147-A177-3AD203B41FA5}">
                      <a16:colId xmlns:a16="http://schemas.microsoft.com/office/drawing/2014/main" val="2573161100"/>
                    </a:ext>
                  </a:extLst>
                </a:gridCol>
              </a:tblGrid>
              <a:tr h="446000">
                <a:tc>
                  <a:txBody>
                    <a:bodyPr/>
                    <a:lstStyle/>
                    <a:p>
                      <a:pPr algn="ctr">
                        <a:buNone/>
                      </a:pPr>
                      <a:r>
                        <a:rPr lang="fr-FR" sz="2400">
                          <a:solidFill>
                            <a:srgbClr val="DE2936"/>
                          </a:solidFill>
                        </a:rPr>
                        <a:t>Services/factures</a:t>
                      </a:r>
                    </a:p>
                  </a:txBody>
                  <a:tcPr anchor="ctr"/>
                </a:tc>
                <a:tc>
                  <a:txBody>
                    <a:bodyPr/>
                    <a:lstStyle/>
                    <a:p>
                      <a:pPr algn="ctr"/>
                      <a:r>
                        <a:rPr lang="fr-FR" sz="2400">
                          <a:solidFill>
                            <a:srgbClr val="DE2936"/>
                          </a:solidFill>
                        </a:rPr>
                        <a:t>Description</a:t>
                      </a:r>
                    </a:p>
                  </a:txBody>
                  <a:tcPr anchor="ctr"/>
                </a:tc>
                <a:tc>
                  <a:txBody>
                    <a:bodyPr/>
                    <a:lstStyle/>
                    <a:p>
                      <a:pPr algn="ctr"/>
                      <a:r>
                        <a:rPr lang="fr-FR" sz="2400" err="1">
                          <a:solidFill>
                            <a:srgbClr val="DE2936"/>
                          </a:solidFill>
                        </a:rPr>
                        <a:t>Benefit</a:t>
                      </a:r>
                      <a:endParaRPr lang="fr-FR" sz="2400">
                        <a:solidFill>
                          <a:srgbClr val="DE2936"/>
                        </a:solidFill>
                      </a:endParaRPr>
                    </a:p>
                  </a:txBody>
                  <a:tcPr anchor="ctr"/>
                </a:tc>
                <a:extLst>
                  <a:ext uri="{0D108BD9-81ED-4DB2-BD59-A6C34878D82A}">
                    <a16:rowId xmlns:a16="http://schemas.microsoft.com/office/drawing/2014/main" val="1903164202"/>
                  </a:ext>
                </a:extLst>
              </a:tr>
              <a:tr h="7249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a:solidFill>
                            <a:srgbClr val="0F64BE"/>
                          </a:solidFill>
                        </a:rPr>
                        <a:t>Expert </a:t>
                      </a:r>
                      <a:r>
                        <a:rPr lang="fr-FR" b="1" err="1">
                          <a:solidFill>
                            <a:srgbClr val="0F64BE"/>
                          </a:solidFill>
                        </a:rPr>
                        <a:t>connection</a:t>
                      </a:r>
                      <a:r>
                        <a:rPr lang="fr-FR" b="1">
                          <a:solidFill>
                            <a:srgbClr val="0F64BE"/>
                          </a:solidFill>
                        </a:rPr>
                        <a:t>, </a:t>
                      </a:r>
                      <a:r>
                        <a:rPr lang="fr-FR" b="1" err="1">
                          <a:solidFill>
                            <a:srgbClr val="0F64BE"/>
                          </a:solidFill>
                        </a:rPr>
                        <a:t>inc.</a:t>
                      </a:r>
                      <a:r>
                        <a:rPr lang="fr-FR" b="1">
                          <a:solidFill>
                            <a:srgbClr val="0F64BE"/>
                          </a:solidFill>
                        </a:rPr>
                        <a:t> d</a:t>
                      </a:r>
                      <a:r>
                        <a:rPr lang="en-US" b="1" err="1">
                          <a:solidFill>
                            <a:srgbClr val="0F64BE"/>
                          </a:solidFill>
                        </a:rPr>
                        <a:t>edicated</a:t>
                      </a:r>
                      <a:r>
                        <a:rPr lang="en-US" b="1">
                          <a:solidFill>
                            <a:srgbClr val="0F64BE"/>
                          </a:solidFill>
                        </a:rPr>
                        <a:t> groups</a:t>
                      </a:r>
                      <a:r>
                        <a:rPr lang="fr-FR" b="1">
                          <a:solidFill>
                            <a:srgbClr val="0F64BE"/>
                          </a:solidFill>
                        </a:rPr>
                        <a:t> (free*)</a:t>
                      </a:r>
                    </a:p>
                  </a:txBody>
                  <a:tcPr anchor="ctr"/>
                </a:tc>
                <a:tc>
                  <a:txBody>
                    <a:bodyPr/>
                    <a:lstStyle/>
                    <a:p>
                      <a:pPr algn="ctr"/>
                      <a:r>
                        <a:rPr lang="en-US"/>
                        <a:t>Directory searchable by country, topic and </a:t>
                      </a:r>
                      <a:r>
                        <a:rPr lang="en-US" err="1"/>
                        <a:t>organisation</a:t>
                      </a:r>
                      <a:endParaRPr lang="fr-FR"/>
                    </a:p>
                  </a:txBody>
                  <a:tcPr anchor="ctr"/>
                </a:tc>
                <a:tc>
                  <a:txBody>
                    <a:bodyPr/>
                    <a:lstStyle/>
                    <a:p>
                      <a:pPr algn="ctr"/>
                      <a:r>
                        <a:rPr lang="en-US"/>
                        <a:t>Quick access to relevant</a:t>
                      </a:r>
                    </a:p>
                    <a:p>
                      <a:pPr algn="ctr"/>
                      <a:r>
                        <a:rPr lang="en-US"/>
                        <a:t>partners, speakers, experts… </a:t>
                      </a:r>
                      <a:endParaRPr lang="fr-FR"/>
                    </a:p>
                  </a:txBody>
                  <a:tcPr anchor="ctr"/>
                </a:tc>
                <a:extLst>
                  <a:ext uri="{0D108BD9-81ED-4DB2-BD59-A6C34878D82A}">
                    <a16:rowId xmlns:a16="http://schemas.microsoft.com/office/drawing/2014/main" val="4052067890"/>
                  </a:ext>
                </a:extLst>
              </a:tr>
              <a:tr h="627811">
                <a:tc>
                  <a:txBody>
                    <a:bodyPr/>
                    <a:lstStyle/>
                    <a:p>
                      <a:pPr algn="ctr"/>
                      <a:r>
                        <a:rPr lang="fr-FR" b="1" err="1">
                          <a:solidFill>
                            <a:srgbClr val="0F64BE"/>
                          </a:solidFill>
                        </a:rPr>
                        <a:t>Shared</a:t>
                      </a:r>
                      <a:r>
                        <a:rPr lang="fr-FR" b="1">
                          <a:solidFill>
                            <a:srgbClr val="0F64BE"/>
                          </a:solidFill>
                        </a:rPr>
                        <a:t> </a:t>
                      </a:r>
                      <a:r>
                        <a:rPr lang="fr-FR" b="1" err="1">
                          <a:solidFill>
                            <a:srgbClr val="0F64BE"/>
                          </a:solidFill>
                        </a:rPr>
                        <a:t>workspace</a:t>
                      </a:r>
                      <a:r>
                        <a:rPr lang="fr-FR" b="1">
                          <a:solidFill>
                            <a:srgbClr val="0F64BE"/>
                          </a:solidFill>
                        </a:rPr>
                        <a:t> (free*)</a:t>
                      </a:r>
                    </a:p>
                  </a:txBody>
                  <a:tcPr anchor="ctr"/>
                </a:tc>
                <a:tc>
                  <a:txBody>
                    <a:bodyPr/>
                    <a:lstStyle/>
                    <a:p>
                      <a:pPr algn="ctr"/>
                      <a:r>
                        <a:rPr lang="en-US"/>
                        <a:t>Secure repository with online co-editing – collaborative tool</a:t>
                      </a:r>
                      <a:endParaRPr lang="fr-FR"/>
                    </a:p>
                  </a:txBody>
                  <a:tcPr anchor="ctr"/>
                </a:tc>
                <a:tc>
                  <a:txBody>
                    <a:bodyPr/>
                    <a:lstStyle/>
                    <a:p>
                      <a:pPr algn="ctr"/>
                      <a:r>
                        <a:rPr lang="fr-FR"/>
                        <a:t>One </a:t>
                      </a:r>
                      <a:r>
                        <a:rPr lang="fr-FR" err="1"/>
                        <a:t>common</a:t>
                      </a:r>
                      <a:r>
                        <a:rPr lang="fr-FR"/>
                        <a:t>, </a:t>
                      </a:r>
                      <a:r>
                        <a:rPr lang="fr-FR" err="1"/>
                        <a:t>updated</a:t>
                      </a:r>
                      <a:r>
                        <a:rPr lang="fr-FR"/>
                        <a:t> version</a:t>
                      </a:r>
                    </a:p>
                  </a:txBody>
                  <a:tcPr anchor="ctr"/>
                </a:tc>
                <a:extLst>
                  <a:ext uri="{0D108BD9-81ED-4DB2-BD59-A6C34878D82A}">
                    <a16:rowId xmlns:a16="http://schemas.microsoft.com/office/drawing/2014/main" val="3864692241"/>
                  </a:ext>
                </a:extLst>
              </a:tr>
              <a:tr h="871440">
                <a:tc>
                  <a:txBody>
                    <a:bodyPr/>
                    <a:lstStyle/>
                    <a:p>
                      <a:pPr algn="ctr"/>
                      <a:r>
                        <a:rPr lang="fr-FR" b="1">
                          <a:solidFill>
                            <a:srgbClr val="0F64BE"/>
                          </a:solidFill>
                        </a:rPr>
                        <a:t>Event management and </a:t>
                      </a:r>
                      <a:r>
                        <a:rPr lang="fr-FR" b="1" err="1">
                          <a:solidFill>
                            <a:srgbClr val="0F64BE"/>
                          </a:solidFill>
                        </a:rPr>
                        <a:t>analytics</a:t>
                      </a:r>
                      <a:r>
                        <a:rPr lang="fr-FR" b="1">
                          <a:solidFill>
                            <a:srgbClr val="0F64BE"/>
                          </a:solidFill>
                        </a:rPr>
                        <a:t> (free*)</a:t>
                      </a:r>
                    </a:p>
                  </a:txBody>
                  <a:tcPr anchor="ctr"/>
                </a:tc>
                <a:tc>
                  <a:txBody>
                    <a:bodyPr/>
                    <a:lstStyle/>
                    <a:p>
                      <a:pPr algn="ctr"/>
                      <a:r>
                        <a:rPr lang="en-US"/>
                        <a:t>Tools to publish news, announce and manage events incl. registrations and analytics</a:t>
                      </a:r>
                      <a:endParaRPr lang="fr-FR"/>
                    </a:p>
                  </a:txBody>
                  <a:tcPr anchor="ctr"/>
                </a:tc>
                <a:tc>
                  <a:txBody>
                    <a:bodyPr/>
                    <a:lstStyle/>
                    <a:p>
                      <a:pPr algn="ctr"/>
                      <a:r>
                        <a:rPr lang="fr-FR" err="1"/>
                        <a:t>Greater</a:t>
                      </a:r>
                      <a:r>
                        <a:rPr lang="fr-FR"/>
                        <a:t> </a:t>
                      </a:r>
                      <a:r>
                        <a:rPr lang="fr-FR" err="1"/>
                        <a:t>visibility</a:t>
                      </a:r>
                      <a:endParaRPr lang="fr-FR"/>
                    </a:p>
                    <a:p>
                      <a:pPr algn="ctr"/>
                      <a:r>
                        <a:rPr lang="fr-FR" err="1"/>
                        <a:t>Easy</a:t>
                      </a:r>
                      <a:r>
                        <a:rPr lang="fr-FR"/>
                        <a:t> management of the </a:t>
                      </a:r>
                      <a:r>
                        <a:rPr lang="fr-FR" err="1"/>
                        <a:t>events</a:t>
                      </a:r>
                      <a:endParaRPr lang="fr-FR"/>
                    </a:p>
                    <a:p>
                      <a:pPr algn="ctr"/>
                      <a:r>
                        <a:rPr lang="en-US"/>
                        <a:t> “Exit questionnaires”</a:t>
                      </a:r>
                      <a:endParaRPr lang="fr-FR"/>
                    </a:p>
                  </a:txBody>
                  <a:tcPr anchor="ctr"/>
                </a:tc>
                <a:extLst>
                  <a:ext uri="{0D108BD9-81ED-4DB2-BD59-A6C34878D82A}">
                    <a16:rowId xmlns:a16="http://schemas.microsoft.com/office/drawing/2014/main" val="1523530338"/>
                  </a:ext>
                </a:extLst>
              </a:tr>
              <a:tr h="629856">
                <a:tc>
                  <a:txBody>
                    <a:bodyPr/>
                    <a:lstStyle/>
                    <a:p>
                      <a:pPr algn="ctr"/>
                      <a:r>
                        <a:rPr lang="fr-FR" b="1">
                          <a:solidFill>
                            <a:srgbClr val="0F64BE"/>
                          </a:solidFill>
                        </a:rPr>
                        <a:t>Communication (free*)</a:t>
                      </a:r>
                    </a:p>
                  </a:txBody>
                  <a:tcPr anchor="ctr"/>
                </a:tc>
                <a:tc>
                  <a:txBody>
                    <a:bodyPr/>
                    <a:lstStyle/>
                    <a:p>
                      <a:pPr algn="ctr"/>
                      <a:r>
                        <a:rPr lang="en-US"/>
                        <a:t>Real-time document co-creation and workspaces for groups</a:t>
                      </a:r>
                      <a:endParaRPr lang="fr-FR"/>
                    </a:p>
                  </a:txBody>
                  <a:tcPr anchor="ctr"/>
                </a:tc>
                <a:tc>
                  <a:txBody>
                    <a:bodyPr/>
                    <a:lstStyle/>
                    <a:p>
                      <a:pPr algn="ctr"/>
                      <a:r>
                        <a:rPr lang="fr-FR"/>
                        <a:t>Regular engagement </a:t>
                      </a:r>
                      <a:r>
                        <a:rPr lang="fr-FR" err="1"/>
                        <a:t>within</a:t>
                      </a:r>
                      <a:r>
                        <a:rPr lang="fr-FR"/>
                        <a:t> </a:t>
                      </a:r>
                      <a:r>
                        <a:rPr lang="fr-FR" err="1"/>
                        <a:t>communities</a:t>
                      </a:r>
                      <a:endParaRPr lang="fr-FR"/>
                    </a:p>
                  </a:txBody>
                  <a:tcPr anchor="ctr"/>
                </a:tc>
                <a:extLst>
                  <a:ext uri="{0D108BD9-81ED-4DB2-BD59-A6C34878D82A}">
                    <a16:rowId xmlns:a16="http://schemas.microsoft.com/office/drawing/2014/main" val="3379736636"/>
                  </a:ext>
                </a:extLst>
              </a:tr>
              <a:tr h="629856">
                <a:tc>
                  <a:txBody>
                    <a:bodyPr/>
                    <a:lstStyle/>
                    <a:p>
                      <a:pPr algn="ctr"/>
                      <a:r>
                        <a:rPr lang="fr-FR" b="1" err="1">
                          <a:solidFill>
                            <a:srgbClr val="0F64BE"/>
                          </a:solidFill>
                        </a:rPr>
                        <a:t>Knowledge</a:t>
                      </a:r>
                      <a:r>
                        <a:rPr lang="fr-FR" b="1">
                          <a:solidFill>
                            <a:srgbClr val="0F64BE"/>
                          </a:solidFill>
                        </a:rPr>
                        <a:t> repository and (free*)</a:t>
                      </a:r>
                    </a:p>
                  </a:txBody>
                  <a:tcPr anchor="ctr"/>
                </a:tc>
                <a:tc>
                  <a:txBody>
                    <a:bodyPr/>
                    <a:lstStyle/>
                    <a:p>
                      <a:pPr algn="ctr">
                        <a:buNone/>
                      </a:pPr>
                      <a:r>
                        <a:rPr lang="en-US"/>
                        <a:t>Long-term access to documents and results of your projects</a:t>
                      </a:r>
                      <a:endParaRPr lang="fr-FR"/>
                    </a:p>
                  </a:txBody>
                  <a:tcPr anchor="ctr"/>
                </a:tc>
                <a:tc>
                  <a:txBody>
                    <a:bodyPr/>
                    <a:lstStyle/>
                    <a:p>
                      <a:pPr algn="ctr"/>
                      <a:r>
                        <a:rPr lang="en-US"/>
                        <a:t>Preservation and reuse after the project ends</a:t>
                      </a:r>
                      <a:endParaRPr lang="fr-FR"/>
                    </a:p>
                  </a:txBody>
                  <a:tcPr anchor="ctr"/>
                </a:tc>
                <a:extLst>
                  <a:ext uri="{0D108BD9-81ED-4DB2-BD59-A6C34878D82A}">
                    <a16:rowId xmlns:a16="http://schemas.microsoft.com/office/drawing/2014/main" val="3440927319"/>
                  </a:ext>
                </a:extLst>
              </a:tr>
              <a:tr h="622063">
                <a:tc>
                  <a:txBody>
                    <a:bodyPr/>
                    <a:lstStyle/>
                    <a:p>
                      <a:pPr algn="ctr"/>
                      <a:r>
                        <a:rPr lang="fr-FR" b="1" err="1">
                          <a:solidFill>
                            <a:srgbClr val="0F64BE"/>
                          </a:solidFill>
                        </a:rPr>
                        <a:t>Matchmaking</a:t>
                      </a:r>
                      <a:r>
                        <a:rPr lang="fr-FR" b="1">
                          <a:solidFill>
                            <a:srgbClr val="0F64BE"/>
                          </a:solidFill>
                        </a:rPr>
                        <a:t> (free*)</a:t>
                      </a:r>
                    </a:p>
                  </a:txBody>
                  <a:tcPr anchor="ctr"/>
                </a:tc>
                <a:tc>
                  <a:txBody>
                    <a:bodyPr/>
                    <a:lstStyle/>
                    <a:p>
                      <a:pPr algn="ctr"/>
                      <a:r>
                        <a:rPr lang="en-US"/>
                        <a:t>Search by expertise and interest</a:t>
                      </a:r>
                      <a:endParaRPr lang="fr-FR"/>
                    </a:p>
                  </a:txBody>
                  <a:tcPr anchor="ctr"/>
                </a:tc>
                <a:tc>
                  <a:txBody>
                    <a:bodyPr/>
                    <a:lstStyle/>
                    <a:p>
                      <a:pPr algn="ctr"/>
                      <a:r>
                        <a:rPr lang="en-US"/>
                        <a:t>Support for new joint initiatives</a:t>
                      </a:r>
                      <a:endParaRPr lang="fr-FR"/>
                    </a:p>
                  </a:txBody>
                  <a:tcPr anchor="ctr"/>
                </a:tc>
                <a:extLst>
                  <a:ext uri="{0D108BD9-81ED-4DB2-BD59-A6C34878D82A}">
                    <a16:rowId xmlns:a16="http://schemas.microsoft.com/office/drawing/2014/main" val="718010139"/>
                  </a:ext>
                </a:extLst>
              </a:tr>
            </a:tbl>
          </a:graphicData>
        </a:graphic>
      </p:graphicFrame>
      <p:sp>
        <p:nvSpPr>
          <p:cNvPr id="11" name="Slide Number Placeholder 10">
            <a:extLst>
              <a:ext uri="{FF2B5EF4-FFF2-40B4-BE49-F238E27FC236}">
                <a16:creationId xmlns:a16="http://schemas.microsoft.com/office/drawing/2014/main" id="{769EB0BA-CC74-C5C2-30E6-CF82CE24DE53}"/>
              </a:ext>
            </a:extLst>
          </p:cNvPr>
          <p:cNvSpPr>
            <a:spLocks noGrp="1"/>
          </p:cNvSpPr>
          <p:nvPr>
            <p:ph type="sldNum" sz="quarter" idx="12"/>
          </p:nvPr>
        </p:nvSpPr>
        <p:spPr/>
        <p:txBody>
          <a:bodyPr/>
          <a:lstStyle/>
          <a:p>
            <a:fld id="{8782BFEE-EB8F-DB48-8DE7-FAD35D4F1A54}" type="slidenum">
              <a:rPr lang="en-CH" smtClean="0"/>
              <a:t>7</a:t>
            </a:fld>
            <a:endParaRPr lang="en-CH"/>
          </a:p>
        </p:txBody>
      </p:sp>
      <p:sp>
        <p:nvSpPr>
          <p:cNvPr id="6" name="Footer Placeholder 7">
            <a:extLst>
              <a:ext uri="{FF2B5EF4-FFF2-40B4-BE49-F238E27FC236}">
                <a16:creationId xmlns:a16="http://schemas.microsoft.com/office/drawing/2014/main" id="{D84CB7E9-454D-2159-B969-CEB2A30680AF}"/>
              </a:ext>
            </a:extLst>
          </p:cNvPr>
          <p:cNvSpPr txBox="1">
            <a:spLocks/>
          </p:cNvSpPr>
          <p:nvPr/>
        </p:nvSpPr>
        <p:spPr>
          <a:xfrm>
            <a:off x="5503607" y="6377380"/>
            <a:ext cx="4114800" cy="365125"/>
          </a:xfrm>
          <a:prstGeom prst="rect">
            <a:avLst/>
          </a:prstGeom>
          <a:noFill/>
          <a:ln>
            <a:noFill/>
          </a:ln>
        </p:spPr>
        <p:txBody>
          <a:bodyPr spcFirstLastPara="1" vert="horz" wrap="square" lIns="91425" tIns="45700" rIns="91425" bIns="45700" rtlCol="0" anchor="ctr" anchorCtr="0">
            <a:normAutofit/>
          </a:bodyPr>
          <a:lstStyle>
            <a:lvl1pPr marL="0" lvl="0" indent="0" algn="l" defTabSz="914400" rtl="0" eaLnBrk="1" latinLnBrk="0" hangingPunct="1">
              <a:lnSpc>
                <a:spcPct val="90000"/>
              </a:lnSpc>
              <a:spcBef>
                <a:spcPts val="0"/>
              </a:spcBef>
              <a:spcAft>
                <a:spcPts val="0"/>
              </a:spcAft>
              <a:buClr>
                <a:srgbClr val="2B3990"/>
              </a:buClr>
              <a:buSzPts val="1000"/>
              <a:buFont typeface="Lato"/>
              <a:buNone/>
              <a:defRPr sz="1100" b="0" i="1" kern="1200">
                <a:solidFill>
                  <a:srgbClr val="2B3990"/>
                </a:solidFill>
                <a:latin typeface="Lato"/>
                <a:ea typeface="Lato"/>
                <a:cs typeface="Lato"/>
                <a:sym typeface="Lato"/>
              </a:defRPr>
            </a:lvl1pPr>
            <a:lvl2pPr marL="914400" lvl="1" indent="-342900" algn="l" defTabSz="914400" rtl="0" eaLnBrk="1" latinLnBrk="0" hangingPunct="1">
              <a:lnSpc>
                <a:spcPct val="90000"/>
              </a:lnSpc>
              <a:spcBef>
                <a:spcPts val="500"/>
              </a:spcBef>
              <a:spcAft>
                <a:spcPts val="0"/>
              </a:spcAft>
              <a:buClr>
                <a:srgbClr val="3A3838"/>
              </a:buClr>
              <a:buSzPts val="1800"/>
              <a:buFontTx/>
              <a:buChar char="▪"/>
              <a:defRPr sz="2400" kern="1200">
                <a:solidFill>
                  <a:schemeClr val="tx1"/>
                </a:solidFill>
                <a:latin typeface="Helvetica" pitchFamily="2" charset="0"/>
                <a:ea typeface="+mn-ea"/>
                <a:cs typeface="+mn-cs"/>
              </a:defRPr>
            </a:lvl2pPr>
            <a:lvl3pPr marL="1371600" lvl="2" indent="-342900" algn="l" defTabSz="914400" rtl="0" eaLnBrk="1" latinLnBrk="0" hangingPunct="1">
              <a:lnSpc>
                <a:spcPct val="90000"/>
              </a:lnSpc>
              <a:spcBef>
                <a:spcPts val="500"/>
              </a:spcBef>
              <a:spcAft>
                <a:spcPts val="0"/>
              </a:spcAft>
              <a:buClr>
                <a:srgbClr val="3A3838"/>
              </a:buClr>
              <a:buSzPts val="1800"/>
              <a:buFont typeface="Arial" panose="020B0604020202020204" pitchFamily="34" charset="0"/>
              <a:buChar char="▪"/>
              <a:defRPr sz="2000" kern="1200">
                <a:solidFill>
                  <a:schemeClr val="tx1"/>
                </a:solidFill>
                <a:latin typeface="Helvetica" pitchFamily="2" charset="0"/>
                <a:ea typeface="+mn-ea"/>
                <a:cs typeface="+mn-cs"/>
              </a:defRPr>
            </a:lvl3pPr>
            <a:lvl4pPr marL="1828800" lvl="3"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4pPr>
            <a:lvl5pPr marL="2286000" lvl="4"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lgn="ctr">
              <a:buSzPts val="1200"/>
            </a:pPr>
            <a:r>
              <a:rPr lang="en-GB" sz="1200" b="1" i="0">
                <a:solidFill>
                  <a:schemeClr val="tx1">
                    <a:lumMod val="95000"/>
                    <a:lumOff val="5000"/>
                  </a:schemeClr>
                </a:solidFill>
                <a:latin typeface="+mn-lt"/>
              </a:rPr>
              <a:t>©INPACE 2024-2027</a:t>
            </a:r>
          </a:p>
        </p:txBody>
      </p:sp>
      <p:sp>
        <p:nvSpPr>
          <p:cNvPr id="3" name="TextBox 2">
            <a:extLst>
              <a:ext uri="{FF2B5EF4-FFF2-40B4-BE49-F238E27FC236}">
                <a16:creationId xmlns:a16="http://schemas.microsoft.com/office/drawing/2014/main" id="{B3AFFB33-8823-F3F0-14EE-9964D6042C56}"/>
              </a:ext>
            </a:extLst>
          </p:cNvPr>
          <p:cNvSpPr txBox="1"/>
          <p:nvPr/>
        </p:nvSpPr>
        <p:spPr>
          <a:xfrm>
            <a:off x="2299643" y="6376348"/>
            <a:ext cx="3950762" cy="369332"/>
          </a:xfrm>
          <a:prstGeom prst="rect">
            <a:avLst/>
          </a:prstGeom>
          <a:noFill/>
        </p:spPr>
        <p:txBody>
          <a:bodyPr wrap="none" rtlCol="0">
            <a:spAutoFit/>
          </a:bodyPr>
          <a:lstStyle/>
          <a:p>
            <a:r>
              <a:rPr lang="fr-FR" b="1">
                <a:solidFill>
                  <a:srgbClr val="DE2936"/>
                </a:solidFill>
              </a:rPr>
              <a:t>*Free in DIY (do </a:t>
            </a:r>
            <a:r>
              <a:rPr lang="fr-FR" b="1" err="1">
                <a:solidFill>
                  <a:srgbClr val="DE2936"/>
                </a:solidFill>
              </a:rPr>
              <a:t>it</a:t>
            </a:r>
            <a:r>
              <a:rPr lang="fr-FR" b="1">
                <a:solidFill>
                  <a:srgbClr val="DE2936"/>
                </a:solidFill>
              </a:rPr>
              <a:t> </a:t>
            </a:r>
            <a:r>
              <a:rPr lang="fr-FR" b="1" err="1">
                <a:solidFill>
                  <a:srgbClr val="DE2936"/>
                </a:solidFill>
              </a:rPr>
              <a:t>yourself</a:t>
            </a:r>
            <a:r>
              <a:rPr lang="fr-FR" b="1">
                <a:solidFill>
                  <a:srgbClr val="DE2936"/>
                </a:solidFill>
              </a:rPr>
              <a:t>) mode. </a:t>
            </a:r>
          </a:p>
        </p:txBody>
      </p:sp>
      <p:graphicFrame>
        <p:nvGraphicFramePr>
          <p:cNvPr id="4" name="Table 3">
            <a:extLst>
              <a:ext uri="{FF2B5EF4-FFF2-40B4-BE49-F238E27FC236}">
                <a16:creationId xmlns:a16="http://schemas.microsoft.com/office/drawing/2014/main" id="{42EF2A5A-8D28-B33E-400F-ACB26448348F}"/>
              </a:ext>
            </a:extLst>
          </p:cNvPr>
          <p:cNvGraphicFramePr>
            <a:graphicFrameLocks noGrp="1"/>
          </p:cNvGraphicFramePr>
          <p:nvPr/>
        </p:nvGraphicFramePr>
        <p:xfrm>
          <a:off x="838200" y="5465122"/>
          <a:ext cx="10824411" cy="914400"/>
        </p:xfrm>
        <a:graphic>
          <a:graphicData uri="http://schemas.openxmlformats.org/drawingml/2006/table">
            <a:tbl>
              <a:tblPr firstRow="1" bandRow="1">
                <a:tableStyleId>{E8B1032C-EA38-4F05-BA0D-38AFFFC7BED3}</a:tableStyleId>
              </a:tblPr>
              <a:tblGrid>
                <a:gridCol w="3608137">
                  <a:extLst>
                    <a:ext uri="{9D8B030D-6E8A-4147-A177-3AD203B41FA5}">
                      <a16:colId xmlns:a16="http://schemas.microsoft.com/office/drawing/2014/main" val="2496510312"/>
                    </a:ext>
                  </a:extLst>
                </a:gridCol>
                <a:gridCol w="3608137">
                  <a:extLst>
                    <a:ext uri="{9D8B030D-6E8A-4147-A177-3AD203B41FA5}">
                      <a16:colId xmlns:a16="http://schemas.microsoft.com/office/drawing/2014/main" val="2511800322"/>
                    </a:ext>
                  </a:extLst>
                </a:gridCol>
                <a:gridCol w="3608137">
                  <a:extLst>
                    <a:ext uri="{9D8B030D-6E8A-4147-A177-3AD203B41FA5}">
                      <a16:colId xmlns:a16="http://schemas.microsoft.com/office/drawing/2014/main" val="49084824"/>
                    </a:ext>
                  </a:extLst>
                </a:gridCol>
              </a:tblGrid>
              <a:tr h="710732">
                <a:tc>
                  <a:txBody>
                    <a:bodyPr/>
                    <a:lstStyle/>
                    <a:p>
                      <a:pPr algn="ctr"/>
                      <a:r>
                        <a:rPr lang="fr-FR" b="1">
                          <a:solidFill>
                            <a:srgbClr val="0F64BE"/>
                          </a:solidFill>
                        </a:rPr>
                        <a:t>Virtual fair</a:t>
                      </a:r>
                      <a:r>
                        <a:rPr lang="fr-FR" b="1">
                          <a:solidFill>
                            <a:srgbClr val="FF0000"/>
                          </a:solidFill>
                        </a:rPr>
                        <a:t> </a:t>
                      </a:r>
                      <a:r>
                        <a:rPr lang="fr-FR" sz="1800" b="1" kern="1200">
                          <a:solidFill>
                            <a:srgbClr val="0F64BE"/>
                          </a:solidFill>
                          <a:latin typeface="+mn-lt"/>
                          <a:ea typeface="+mn-ea"/>
                          <a:cs typeface="+mn-cs"/>
                        </a:rPr>
                        <a:t>(</a:t>
                      </a:r>
                      <a:r>
                        <a:rPr lang="fr-FR" sz="1800" b="1" kern="1200" err="1">
                          <a:solidFill>
                            <a:srgbClr val="0F64BE"/>
                          </a:solidFill>
                          <a:latin typeface="+mn-lt"/>
                          <a:ea typeface="+mn-ea"/>
                          <a:cs typeface="+mn-cs"/>
                        </a:rPr>
                        <a:t>paid</a:t>
                      </a:r>
                      <a:r>
                        <a:rPr lang="fr-FR" sz="1800" b="1" kern="1200">
                          <a:solidFill>
                            <a:srgbClr val="0F64BE"/>
                          </a:solidFill>
                          <a:latin typeface="+mn-lt"/>
                          <a:ea typeface="+mn-ea"/>
                          <a:cs typeface="+mn-cs"/>
                        </a:rPr>
                        <a:t>)</a:t>
                      </a:r>
                    </a:p>
                  </a:txBody>
                  <a:tcPr anchor="ctr"/>
                </a:tc>
                <a:tc>
                  <a:txBody>
                    <a:bodyPr/>
                    <a:lstStyle/>
                    <a:p>
                      <a:pPr algn="ctr"/>
                      <a:r>
                        <a:rPr lang="fr-FR" b="0"/>
                        <a:t>3D virtual expo </a:t>
                      </a:r>
                    </a:p>
                  </a:txBody>
                  <a:tcPr anchor="ctr"/>
                </a:tc>
                <a:tc>
                  <a:txBody>
                    <a:bodyPr/>
                    <a:lstStyle/>
                    <a:p>
                      <a:pPr algn="ctr"/>
                      <a:r>
                        <a:rPr lang="en-US" b="0"/>
                        <a:t>Showcase your </a:t>
                      </a:r>
                      <a:r>
                        <a:rPr lang="fr-FR" b="0"/>
                        <a:t>products and technologies temporary or permanent </a:t>
                      </a:r>
                      <a:r>
                        <a:rPr lang="fr-FR" b="0" err="1"/>
                        <a:t>link</a:t>
                      </a:r>
                      <a:r>
                        <a:rPr lang="fr-FR" b="0"/>
                        <a:t> for </a:t>
                      </a:r>
                      <a:r>
                        <a:rPr lang="fr-FR" b="0" err="1"/>
                        <a:t>your</a:t>
                      </a:r>
                      <a:r>
                        <a:rPr lang="fr-FR" b="0"/>
                        <a:t> usage</a:t>
                      </a:r>
                    </a:p>
                  </a:txBody>
                  <a:tcPr anchor="ctr"/>
                </a:tc>
                <a:extLst>
                  <a:ext uri="{0D108BD9-81ED-4DB2-BD59-A6C34878D82A}">
                    <a16:rowId xmlns:a16="http://schemas.microsoft.com/office/drawing/2014/main" val="3443446551"/>
                  </a:ext>
                </a:extLst>
              </a:tr>
            </a:tbl>
          </a:graphicData>
        </a:graphic>
      </p:graphicFrame>
    </p:spTree>
    <p:extLst>
      <p:ext uri="{BB962C8B-B14F-4D97-AF65-F5344CB8AC3E}">
        <p14:creationId xmlns:p14="http://schemas.microsoft.com/office/powerpoint/2010/main" val="1992929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23440-D1E7-6C8D-F75F-DD206CA09F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9583A-1163-83AD-9135-6C9BF6247C68}"/>
              </a:ext>
            </a:extLst>
          </p:cNvPr>
          <p:cNvSpPr>
            <a:spLocks noGrp="1"/>
          </p:cNvSpPr>
          <p:nvPr>
            <p:ph type="title"/>
          </p:nvPr>
        </p:nvSpPr>
        <p:spPr/>
        <p:txBody>
          <a:bodyPr/>
          <a:lstStyle/>
          <a:p>
            <a:r>
              <a:rPr lang="en-US"/>
              <a:t>INPACE Hub Key Figures (Dashboard*)</a:t>
            </a:r>
            <a:endParaRPr lang="en-CH"/>
          </a:p>
        </p:txBody>
      </p:sp>
      <p:sp>
        <p:nvSpPr>
          <p:cNvPr id="8" name="Slide Number Placeholder 7">
            <a:extLst>
              <a:ext uri="{FF2B5EF4-FFF2-40B4-BE49-F238E27FC236}">
                <a16:creationId xmlns:a16="http://schemas.microsoft.com/office/drawing/2014/main" id="{F0E13D6C-F808-7AF2-A4DB-B246B0E5D13E}"/>
              </a:ext>
            </a:extLst>
          </p:cNvPr>
          <p:cNvSpPr>
            <a:spLocks noGrp="1"/>
          </p:cNvSpPr>
          <p:nvPr>
            <p:ph type="sldNum" sz="quarter" idx="12"/>
          </p:nvPr>
        </p:nvSpPr>
        <p:spPr/>
        <p:txBody>
          <a:bodyPr/>
          <a:lstStyle/>
          <a:p>
            <a:fld id="{8782BFEE-EB8F-DB48-8DE7-FAD35D4F1A54}" type="slidenum">
              <a:rPr lang="en-CH" smtClean="0"/>
              <a:t>8</a:t>
            </a:fld>
            <a:endParaRPr lang="en-CH"/>
          </a:p>
        </p:txBody>
      </p:sp>
      <p:sp>
        <p:nvSpPr>
          <p:cNvPr id="10" name="Footer Placeholder 7">
            <a:extLst>
              <a:ext uri="{FF2B5EF4-FFF2-40B4-BE49-F238E27FC236}">
                <a16:creationId xmlns:a16="http://schemas.microsoft.com/office/drawing/2014/main" id="{48218B33-81DC-50B0-7508-0833F604DFAD}"/>
              </a:ext>
            </a:extLst>
          </p:cNvPr>
          <p:cNvSpPr txBox="1">
            <a:spLocks/>
          </p:cNvSpPr>
          <p:nvPr/>
        </p:nvSpPr>
        <p:spPr>
          <a:xfrm>
            <a:off x="4038600" y="6356350"/>
            <a:ext cx="4114800" cy="365125"/>
          </a:xfrm>
          <a:prstGeom prst="rect">
            <a:avLst/>
          </a:prstGeom>
          <a:noFill/>
          <a:ln>
            <a:noFill/>
          </a:ln>
        </p:spPr>
        <p:txBody>
          <a:bodyPr spcFirstLastPara="1" vert="horz" wrap="square" lIns="91425" tIns="45700" rIns="91425" bIns="45700" rtlCol="0" anchor="ctr" anchorCtr="0">
            <a:normAutofit/>
          </a:bodyPr>
          <a:lstStyle>
            <a:lvl1pPr marL="0" lvl="0" indent="0" algn="l" defTabSz="914400" rtl="0" eaLnBrk="1" latinLnBrk="0" hangingPunct="1">
              <a:lnSpc>
                <a:spcPct val="90000"/>
              </a:lnSpc>
              <a:spcBef>
                <a:spcPts val="0"/>
              </a:spcBef>
              <a:spcAft>
                <a:spcPts val="0"/>
              </a:spcAft>
              <a:buClr>
                <a:srgbClr val="2B3990"/>
              </a:buClr>
              <a:buSzPts val="1000"/>
              <a:buFont typeface="Lato"/>
              <a:buNone/>
              <a:defRPr sz="1100" b="0" i="1" kern="1200">
                <a:solidFill>
                  <a:srgbClr val="2B3990"/>
                </a:solidFill>
                <a:latin typeface="Lato"/>
                <a:ea typeface="Lato"/>
                <a:cs typeface="Lato"/>
                <a:sym typeface="Lato"/>
              </a:defRPr>
            </a:lvl1pPr>
            <a:lvl2pPr marL="914400" lvl="1" indent="-342900" algn="l" defTabSz="914400" rtl="0" eaLnBrk="1" latinLnBrk="0" hangingPunct="1">
              <a:lnSpc>
                <a:spcPct val="90000"/>
              </a:lnSpc>
              <a:spcBef>
                <a:spcPts val="500"/>
              </a:spcBef>
              <a:spcAft>
                <a:spcPts val="0"/>
              </a:spcAft>
              <a:buClr>
                <a:srgbClr val="3A3838"/>
              </a:buClr>
              <a:buSzPts val="1800"/>
              <a:buFontTx/>
              <a:buChar char="▪"/>
              <a:defRPr sz="2400" kern="1200">
                <a:solidFill>
                  <a:schemeClr val="tx1"/>
                </a:solidFill>
                <a:latin typeface="Helvetica" pitchFamily="2" charset="0"/>
                <a:ea typeface="+mn-ea"/>
                <a:cs typeface="+mn-cs"/>
              </a:defRPr>
            </a:lvl2pPr>
            <a:lvl3pPr marL="1371600" lvl="2" indent="-342900" algn="l" defTabSz="914400" rtl="0" eaLnBrk="1" latinLnBrk="0" hangingPunct="1">
              <a:lnSpc>
                <a:spcPct val="90000"/>
              </a:lnSpc>
              <a:spcBef>
                <a:spcPts val="500"/>
              </a:spcBef>
              <a:spcAft>
                <a:spcPts val="0"/>
              </a:spcAft>
              <a:buClr>
                <a:srgbClr val="3A3838"/>
              </a:buClr>
              <a:buSzPts val="1800"/>
              <a:buFont typeface="Arial" panose="020B0604020202020204" pitchFamily="34" charset="0"/>
              <a:buChar char="▪"/>
              <a:defRPr sz="2000" kern="1200">
                <a:solidFill>
                  <a:schemeClr val="tx1"/>
                </a:solidFill>
                <a:latin typeface="Helvetica" pitchFamily="2" charset="0"/>
                <a:ea typeface="+mn-ea"/>
                <a:cs typeface="+mn-cs"/>
              </a:defRPr>
            </a:lvl3pPr>
            <a:lvl4pPr marL="1828800" lvl="3"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4pPr>
            <a:lvl5pPr marL="2286000" lvl="4"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lgn="ctr">
              <a:buSzPts val="1200"/>
            </a:pPr>
            <a:r>
              <a:rPr lang="en-GB" sz="1200" b="1" i="0">
                <a:solidFill>
                  <a:schemeClr val="tx1">
                    <a:lumMod val="95000"/>
                    <a:lumOff val="5000"/>
                  </a:schemeClr>
                </a:solidFill>
                <a:latin typeface="+mn-lt"/>
              </a:rPr>
              <a:t>©INPACE 2024-2027</a:t>
            </a:r>
          </a:p>
        </p:txBody>
      </p:sp>
      <p:pic>
        <p:nvPicPr>
          <p:cNvPr id="1026" name="Imagen 11">
            <a:extLst>
              <a:ext uri="{FF2B5EF4-FFF2-40B4-BE49-F238E27FC236}">
                <a16:creationId xmlns:a16="http://schemas.microsoft.com/office/drawing/2014/main" id="{B5FB169C-1C93-7AA9-6BBD-25482275D0D5}"/>
              </a:ext>
            </a:extLst>
          </p:cNvPr>
          <p:cNvPicPr>
            <a:picLocks noChangeAspect="1" noChangeArrowheads="1"/>
          </p:cNvPicPr>
          <p:nvPr/>
        </p:nvPicPr>
        <p:blipFill>
          <a:blip r:embed="rId2"/>
          <a:srcRect/>
          <a:stretch/>
        </p:blipFill>
        <p:spPr bwMode="auto">
          <a:xfrm>
            <a:off x="1507078" y="1381633"/>
            <a:ext cx="7146986"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E788ED4-5555-8939-6EF3-1D2BE64B71F0}"/>
              </a:ext>
            </a:extLst>
          </p:cNvPr>
          <p:cNvSpPr txBox="1"/>
          <p:nvPr/>
        </p:nvSpPr>
        <p:spPr>
          <a:xfrm>
            <a:off x="2029968" y="5879592"/>
            <a:ext cx="2148840" cy="369332"/>
          </a:xfrm>
          <a:prstGeom prst="rect">
            <a:avLst/>
          </a:prstGeom>
          <a:noFill/>
        </p:spPr>
        <p:txBody>
          <a:bodyPr wrap="square" rtlCol="0">
            <a:spAutoFit/>
          </a:bodyPr>
          <a:lstStyle/>
          <a:p>
            <a:r>
              <a:rPr lang="en-US" b="1">
                <a:solidFill>
                  <a:srgbClr val="0F64BE"/>
                </a:solidFill>
              </a:rPr>
              <a:t>*As of 20.01.2026</a:t>
            </a:r>
          </a:p>
        </p:txBody>
      </p:sp>
      <p:pic>
        <p:nvPicPr>
          <p:cNvPr id="7" name="Picture 6">
            <a:extLst>
              <a:ext uri="{FF2B5EF4-FFF2-40B4-BE49-F238E27FC236}">
                <a16:creationId xmlns:a16="http://schemas.microsoft.com/office/drawing/2014/main" id="{F9634658-3840-0F38-FA1E-994E86E1B791}"/>
              </a:ext>
            </a:extLst>
          </p:cNvPr>
          <p:cNvPicPr>
            <a:picLocks noChangeAspect="1"/>
          </p:cNvPicPr>
          <p:nvPr/>
        </p:nvPicPr>
        <p:blipFill>
          <a:blip r:embed="rId3"/>
          <a:stretch>
            <a:fillRect/>
          </a:stretch>
        </p:blipFill>
        <p:spPr>
          <a:xfrm>
            <a:off x="4548827" y="3213261"/>
            <a:ext cx="7209145" cy="3261643"/>
          </a:xfrm>
          <a:prstGeom prst="rect">
            <a:avLst/>
          </a:prstGeom>
        </p:spPr>
      </p:pic>
    </p:spTree>
    <p:extLst>
      <p:ext uri="{BB962C8B-B14F-4D97-AF65-F5344CB8AC3E}">
        <p14:creationId xmlns:p14="http://schemas.microsoft.com/office/powerpoint/2010/main" val="2533861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6" descr="Seated people in rows indoors, with one arm raised, facing standing presenter in formal dress shirt and tie">
            <a:extLst>
              <a:ext uri="{FF2B5EF4-FFF2-40B4-BE49-F238E27FC236}">
                <a16:creationId xmlns:a16="http://schemas.microsoft.com/office/drawing/2014/main" id="{F5447414-CD1D-7201-A9D0-E2F9240E732D}"/>
              </a:ext>
            </a:extLst>
          </p:cNvPr>
          <p:cNvPicPr>
            <a:picLocks noGrp="1" noChangeAspect="1"/>
          </p:cNvPicPr>
          <p:nvPr>
            <p:ph type="pic" sz="quarter" idx="10"/>
          </p:nvPr>
        </p:nvPicPr>
        <p:blipFill>
          <a:blip r:embed="rId2"/>
          <a:srcRect l="25334" r="25334"/>
          <a:stretch/>
        </p:blipFill>
        <p:spPr>
          <a:xfrm>
            <a:off x="-1" y="0"/>
            <a:ext cx="5052140" cy="6858013"/>
          </a:xfrm>
        </p:spPr>
      </p:pic>
      <p:sp>
        <p:nvSpPr>
          <p:cNvPr id="20" name="Rectangle 19">
            <a:extLst>
              <a:ext uri="{FF2B5EF4-FFF2-40B4-BE49-F238E27FC236}">
                <a16:creationId xmlns:a16="http://schemas.microsoft.com/office/drawing/2014/main" id="{AFEAA1A0-C27B-D4AB-18C7-6B626AE941C5}"/>
              </a:ext>
            </a:extLst>
          </p:cNvPr>
          <p:cNvSpPr/>
          <p:nvPr/>
        </p:nvSpPr>
        <p:spPr>
          <a:xfrm>
            <a:off x="0" y="0"/>
            <a:ext cx="3233058"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5D8A9F-8E64-A2CA-ACC3-5A9421A54567}"/>
              </a:ext>
            </a:extLst>
          </p:cNvPr>
          <p:cNvSpPr/>
          <p:nvPr/>
        </p:nvSpPr>
        <p:spPr>
          <a:xfrm>
            <a:off x="3788229" y="2286000"/>
            <a:ext cx="1248465" cy="1143000"/>
          </a:xfrm>
          <a:prstGeom prst="rect">
            <a:avLst/>
          </a:prstGeom>
          <a:solidFill>
            <a:srgbClr val="04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40FB08B-7F52-FEF9-76A2-DD9C70FF77A3}"/>
              </a:ext>
            </a:extLst>
          </p:cNvPr>
          <p:cNvSpPr/>
          <p:nvPr/>
        </p:nvSpPr>
        <p:spPr>
          <a:xfrm>
            <a:off x="-2" y="5715000"/>
            <a:ext cx="1144800" cy="1143000"/>
          </a:xfrm>
          <a:prstGeom prst="rect">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B558A7A-E958-E212-5B95-44F0E08A3F38}"/>
              </a:ext>
            </a:extLst>
          </p:cNvPr>
          <p:cNvSpPr/>
          <p:nvPr/>
        </p:nvSpPr>
        <p:spPr>
          <a:xfrm>
            <a:off x="5691116" y="2573826"/>
            <a:ext cx="6127845" cy="1709160"/>
          </a:xfrm>
          <a:prstGeom prst="rect">
            <a:avLst/>
          </a:prstGeom>
          <a:solidFill>
            <a:srgbClr val="0F64BE">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Rectangle 4">
            <a:extLst>
              <a:ext uri="{FF2B5EF4-FFF2-40B4-BE49-F238E27FC236}">
                <a16:creationId xmlns:a16="http://schemas.microsoft.com/office/drawing/2014/main" id="{777544E3-063C-C1C6-60DC-A4E663FAF78D}"/>
              </a:ext>
            </a:extLst>
          </p:cNvPr>
          <p:cNvSpPr/>
          <p:nvPr/>
        </p:nvSpPr>
        <p:spPr>
          <a:xfrm>
            <a:off x="5691116" y="2573825"/>
            <a:ext cx="6127845" cy="3494516"/>
          </a:xfrm>
          <a:prstGeom prst="rect">
            <a:avLst/>
          </a:prstGeom>
          <a:noFill/>
          <a:ln w="25400">
            <a:solidFill>
              <a:srgbClr val="041680"/>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itle 3">
            <a:extLst>
              <a:ext uri="{FF2B5EF4-FFF2-40B4-BE49-F238E27FC236}">
                <a16:creationId xmlns:a16="http://schemas.microsoft.com/office/drawing/2014/main" id="{2319EB49-5BC3-2424-5438-529CCD75358A}"/>
              </a:ext>
            </a:extLst>
          </p:cNvPr>
          <p:cNvSpPr>
            <a:spLocks noGrp="1"/>
          </p:cNvSpPr>
          <p:nvPr>
            <p:ph type="title"/>
          </p:nvPr>
        </p:nvSpPr>
        <p:spPr>
          <a:xfrm>
            <a:off x="5628307" y="700466"/>
            <a:ext cx="6190653" cy="1326105"/>
          </a:xfrm>
        </p:spPr>
        <p:txBody>
          <a:bodyPr/>
          <a:lstStyle/>
          <a:p>
            <a:r>
              <a:rPr lang="en-CH">
                <a:ea typeface="Lato"/>
                <a:cs typeface="Lato"/>
              </a:rPr>
              <a:t>Thematic Working Groups</a:t>
            </a:r>
          </a:p>
        </p:txBody>
      </p:sp>
      <p:sp>
        <p:nvSpPr>
          <p:cNvPr id="6" name="Slide Number Placeholder 5">
            <a:extLst>
              <a:ext uri="{FF2B5EF4-FFF2-40B4-BE49-F238E27FC236}">
                <a16:creationId xmlns:a16="http://schemas.microsoft.com/office/drawing/2014/main" id="{A82906D2-2B15-D166-89F2-C23DF27F4EB2}"/>
              </a:ext>
            </a:extLst>
          </p:cNvPr>
          <p:cNvSpPr>
            <a:spLocks noGrp="1"/>
          </p:cNvSpPr>
          <p:nvPr>
            <p:ph type="sldNum" sz="quarter" idx="4"/>
          </p:nvPr>
        </p:nvSpPr>
        <p:spPr/>
        <p:txBody>
          <a:bodyPr/>
          <a:lstStyle/>
          <a:p>
            <a:fld id="{8782BFEE-EB8F-DB48-8DE7-FAD35D4F1A54}" type="slidenum">
              <a:rPr lang="en-CH" smtClean="0"/>
              <a:pPr/>
              <a:t>9</a:t>
            </a:fld>
            <a:endParaRPr lang="en-CH"/>
          </a:p>
        </p:txBody>
      </p:sp>
      <p:sp>
        <p:nvSpPr>
          <p:cNvPr id="11" name="Rectangle 10">
            <a:extLst>
              <a:ext uri="{FF2B5EF4-FFF2-40B4-BE49-F238E27FC236}">
                <a16:creationId xmlns:a16="http://schemas.microsoft.com/office/drawing/2014/main" id="{5DCAD0CB-8C26-F4B1-86D6-ECBBF16CC6A2}"/>
              </a:ext>
            </a:extLst>
          </p:cNvPr>
          <p:cNvSpPr/>
          <p:nvPr/>
        </p:nvSpPr>
        <p:spPr>
          <a:xfrm>
            <a:off x="3434400" y="5715000"/>
            <a:ext cx="1144800" cy="1143000"/>
          </a:xfrm>
          <a:prstGeom prst="rect">
            <a:avLst/>
          </a:prstGeom>
          <a:solidFill>
            <a:srgbClr val="036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51E4D4-664D-9D5E-3E7B-C5037E900C8A}"/>
              </a:ext>
            </a:extLst>
          </p:cNvPr>
          <p:cNvSpPr/>
          <p:nvPr/>
        </p:nvSpPr>
        <p:spPr>
          <a:xfrm>
            <a:off x="1144800" y="1143000"/>
            <a:ext cx="1144800" cy="1143000"/>
          </a:xfrm>
          <a:prstGeom prst="rect">
            <a:avLst/>
          </a:prstGeom>
          <a:solidFill>
            <a:srgbClr val="FFC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7">
            <a:extLst>
              <a:ext uri="{FF2B5EF4-FFF2-40B4-BE49-F238E27FC236}">
                <a16:creationId xmlns:a16="http://schemas.microsoft.com/office/drawing/2014/main" id="{1300AFDC-3240-CE71-3D91-5B5DF5449717}"/>
              </a:ext>
            </a:extLst>
          </p:cNvPr>
          <p:cNvSpPr txBox="1">
            <a:spLocks/>
          </p:cNvSpPr>
          <p:nvPr/>
        </p:nvSpPr>
        <p:spPr>
          <a:xfrm>
            <a:off x="4038600" y="6356350"/>
            <a:ext cx="4114800" cy="365125"/>
          </a:xfrm>
          <a:prstGeom prst="rect">
            <a:avLst/>
          </a:prstGeom>
          <a:noFill/>
          <a:ln>
            <a:noFill/>
          </a:ln>
        </p:spPr>
        <p:txBody>
          <a:bodyPr spcFirstLastPara="1" vert="horz" wrap="square" lIns="91425" tIns="45700" rIns="91425" bIns="45700" rtlCol="0" anchor="ctr" anchorCtr="0">
            <a:normAutofit/>
          </a:bodyPr>
          <a:lstStyle>
            <a:lvl1pPr marL="0" lvl="0" indent="0" algn="l" defTabSz="914400" rtl="0" eaLnBrk="1" latinLnBrk="0" hangingPunct="1">
              <a:lnSpc>
                <a:spcPct val="90000"/>
              </a:lnSpc>
              <a:spcBef>
                <a:spcPts val="0"/>
              </a:spcBef>
              <a:spcAft>
                <a:spcPts val="0"/>
              </a:spcAft>
              <a:buClr>
                <a:srgbClr val="2B3990"/>
              </a:buClr>
              <a:buSzPts val="1000"/>
              <a:buFont typeface="Lato"/>
              <a:buNone/>
              <a:defRPr sz="1100" b="0" i="1" kern="1200">
                <a:solidFill>
                  <a:srgbClr val="2B3990"/>
                </a:solidFill>
                <a:latin typeface="Lato"/>
                <a:ea typeface="Lato"/>
                <a:cs typeface="Lato"/>
                <a:sym typeface="Lato"/>
              </a:defRPr>
            </a:lvl1pPr>
            <a:lvl2pPr marL="914400" lvl="1" indent="-342900" algn="l" defTabSz="914400" rtl="0" eaLnBrk="1" latinLnBrk="0" hangingPunct="1">
              <a:lnSpc>
                <a:spcPct val="90000"/>
              </a:lnSpc>
              <a:spcBef>
                <a:spcPts val="500"/>
              </a:spcBef>
              <a:spcAft>
                <a:spcPts val="0"/>
              </a:spcAft>
              <a:buClr>
                <a:srgbClr val="3A3838"/>
              </a:buClr>
              <a:buSzPts val="1800"/>
              <a:buFontTx/>
              <a:buChar char="▪"/>
              <a:defRPr sz="2400" kern="1200">
                <a:solidFill>
                  <a:schemeClr val="tx1"/>
                </a:solidFill>
                <a:latin typeface="Helvetica" pitchFamily="2" charset="0"/>
                <a:ea typeface="+mn-ea"/>
                <a:cs typeface="+mn-cs"/>
              </a:defRPr>
            </a:lvl2pPr>
            <a:lvl3pPr marL="1371600" lvl="2" indent="-342900" algn="l" defTabSz="914400" rtl="0" eaLnBrk="1" latinLnBrk="0" hangingPunct="1">
              <a:lnSpc>
                <a:spcPct val="90000"/>
              </a:lnSpc>
              <a:spcBef>
                <a:spcPts val="500"/>
              </a:spcBef>
              <a:spcAft>
                <a:spcPts val="0"/>
              </a:spcAft>
              <a:buClr>
                <a:srgbClr val="3A3838"/>
              </a:buClr>
              <a:buSzPts val="1800"/>
              <a:buFont typeface="Arial" panose="020B0604020202020204" pitchFamily="34" charset="0"/>
              <a:buChar char="▪"/>
              <a:defRPr sz="2000" kern="1200">
                <a:solidFill>
                  <a:schemeClr val="tx1"/>
                </a:solidFill>
                <a:latin typeface="Helvetica" pitchFamily="2" charset="0"/>
                <a:ea typeface="+mn-ea"/>
                <a:cs typeface="+mn-cs"/>
              </a:defRPr>
            </a:lvl3pPr>
            <a:lvl4pPr marL="1828800" lvl="3"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4pPr>
            <a:lvl5pPr marL="2286000" lvl="4" indent="-342900" algn="l" defTabSz="914400" rtl="0" eaLnBrk="1" latinLnBrk="0" hangingPunct="1">
              <a:lnSpc>
                <a:spcPct val="90000"/>
              </a:lnSpc>
              <a:spcBef>
                <a:spcPts val="500"/>
              </a:spcBef>
              <a:spcAft>
                <a:spcPts val="0"/>
              </a:spcAft>
              <a:buClr>
                <a:srgbClr val="757070"/>
              </a:buClr>
              <a:buSzPts val="1800"/>
              <a:buFont typeface="Arial" panose="020B0604020202020204" pitchFamily="34" charset="0"/>
              <a:buChar char="▪"/>
              <a:defRPr sz="1800" kern="1200">
                <a:solidFill>
                  <a:schemeClr val="tx1"/>
                </a:solidFill>
                <a:latin typeface="Helvetica" pitchFamily="2" charset="0"/>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lgn="ctr">
              <a:buSzPts val="1200"/>
            </a:pPr>
            <a:r>
              <a:rPr lang="en-GB" sz="1200" b="1" i="0">
                <a:solidFill>
                  <a:schemeClr val="tx1">
                    <a:lumMod val="95000"/>
                    <a:lumOff val="5000"/>
                  </a:schemeClr>
                </a:solidFill>
                <a:latin typeface="+mn-lt"/>
              </a:rPr>
              <a:t>©INPACE 2024-2027</a:t>
            </a:r>
          </a:p>
        </p:txBody>
      </p:sp>
      <p:sp>
        <p:nvSpPr>
          <p:cNvPr id="3" name="Subtitle 3">
            <a:extLst>
              <a:ext uri="{FF2B5EF4-FFF2-40B4-BE49-F238E27FC236}">
                <a16:creationId xmlns:a16="http://schemas.microsoft.com/office/drawing/2014/main" id="{A56D5036-A062-1367-8016-C7CFF6B463DE}"/>
              </a:ext>
            </a:extLst>
          </p:cNvPr>
          <p:cNvSpPr>
            <a:spLocks noGrp="1"/>
          </p:cNvSpPr>
          <p:nvPr>
            <p:ph type="subTitle" idx="1"/>
          </p:nvPr>
        </p:nvSpPr>
        <p:spPr>
          <a:xfrm>
            <a:off x="5898776" y="4461534"/>
            <a:ext cx="5710128" cy="1328528"/>
          </a:xfrm>
        </p:spPr>
        <p:txBody>
          <a:bodyPr wrap="square">
            <a:spAutoFit/>
          </a:bodyPr>
          <a:lstStyle/>
          <a:p>
            <a:pPr marL="0" indent="0"/>
            <a:r>
              <a:rPr lang="en-US" sz="1600">
                <a:ea typeface="+mn-lt"/>
                <a:cs typeface="+mn-lt"/>
              </a:rPr>
              <a:t>Their mission is to foster </a:t>
            </a:r>
            <a:r>
              <a:rPr lang="en-US" sz="1600" b="1">
                <a:ea typeface="+mn-lt"/>
                <a:cs typeface="+mn-lt"/>
              </a:rPr>
              <a:t>joint research and innovation, business collaboration, market opening, policies collaboration, </a:t>
            </a:r>
            <a:r>
              <a:rPr lang="en-US" sz="1600">
                <a:ea typeface="+mn-lt"/>
                <a:cs typeface="+mn-lt"/>
              </a:rPr>
              <a:t>and to support the implementation of the Digital Partnerships and the Trade and Technology Council with the partner countries.</a:t>
            </a:r>
          </a:p>
        </p:txBody>
      </p:sp>
      <p:sp>
        <p:nvSpPr>
          <p:cNvPr id="15" name="Text Placeholder 4">
            <a:extLst>
              <a:ext uri="{FF2B5EF4-FFF2-40B4-BE49-F238E27FC236}">
                <a16:creationId xmlns:a16="http://schemas.microsoft.com/office/drawing/2014/main" id="{3BFB87F0-07F6-A847-3840-BE67AF476332}"/>
              </a:ext>
            </a:extLst>
          </p:cNvPr>
          <p:cNvSpPr txBox="1">
            <a:spLocks/>
          </p:cNvSpPr>
          <p:nvPr/>
        </p:nvSpPr>
        <p:spPr>
          <a:xfrm>
            <a:off x="5898776" y="2776226"/>
            <a:ext cx="5710128" cy="1303906"/>
          </a:xfrm>
          <a:prstGeom prst="rect">
            <a:avLst/>
          </a:prstGeom>
          <a:noFill/>
          <a:ln>
            <a:noFill/>
          </a:ln>
        </p:spPr>
        <p:txBody>
          <a:bodyPr spcFirstLastPara="1" vert="horz" wrap="square" lIns="91425" tIns="45700" rIns="91425" bIns="45700" rtlCol="0" anchor="t" anchorCtr="0">
            <a:spAutoFit/>
          </a:bodyPr>
          <a:lstStyle>
            <a:lvl1pPr marL="0" indent="0" algn="l" defTabSz="914400" rtl="0" eaLnBrk="1" latinLnBrk="0" hangingPunct="1">
              <a:lnSpc>
                <a:spcPct val="90000"/>
              </a:lnSpc>
              <a:spcBef>
                <a:spcPts val="1000"/>
              </a:spcBef>
              <a:buSzPct val="120000"/>
              <a:buFontTx/>
              <a:buNone/>
              <a:defRPr sz="2400" b="0" kern="1200">
                <a:solidFill>
                  <a:srgbClr val="0F64BE"/>
                </a:solidFill>
                <a:latin typeface="+mn-lt"/>
                <a:ea typeface="+mn-ea"/>
                <a:cs typeface="+mn-cs"/>
              </a:defRPr>
            </a:lvl1pPr>
            <a:lvl2pPr marL="457200" indent="0" algn="l" defTabSz="914400" rtl="0" eaLnBrk="1" latinLnBrk="0" hangingPunct="1">
              <a:lnSpc>
                <a:spcPct val="90000"/>
              </a:lnSpc>
              <a:spcBef>
                <a:spcPts val="500"/>
              </a:spcBef>
              <a:buSzPct val="120000"/>
              <a:buFontTx/>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SzPct val="160000"/>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SzPct val="120000"/>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SzPct val="120000"/>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10000"/>
              </a:lnSpc>
            </a:pPr>
            <a:r>
              <a:rPr lang="en-US" sz="1600">
                <a:solidFill>
                  <a:srgbClr val="041680"/>
                </a:solidFill>
                <a:ea typeface="+mn-lt"/>
                <a:cs typeface="+mn-lt"/>
              </a:rPr>
              <a:t>INPACE </a:t>
            </a:r>
            <a:r>
              <a:rPr lang="en-US" sz="1600" err="1">
                <a:solidFill>
                  <a:srgbClr val="041680"/>
                </a:solidFill>
                <a:ea typeface="+mn-lt"/>
                <a:cs typeface="+mn-lt"/>
              </a:rPr>
              <a:t>organises</a:t>
            </a:r>
            <a:r>
              <a:rPr lang="en-US" sz="1600">
                <a:solidFill>
                  <a:srgbClr val="041680"/>
                </a:solidFill>
                <a:ea typeface="+mn-lt"/>
                <a:cs typeface="+mn-lt"/>
              </a:rPr>
              <a:t> exchanges through Thematic Working Groups that bring together </a:t>
            </a:r>
            <a:r>
              <a:rPr lang="en-US" sz="1600" b="1">
                <a:solidFill>
                  <a:srgbClr val="041680"/>
                </a:solidFill>
                <a:ea typeface="+mn-lt"/>
                <a:cs typeface="+mn-lt"/>
              </a:rPr>
              <a:t>experts from industry, associations, government institutions and the research communities</a:t>
            </a:r>
            <a:r>
              <a:rPr lang="en-US" sz="1600">
                <a:solidFill>
                  <a:srgbClr val="041680"/>
                </a:solidFill>
                <a:ea typeface="+mn-lt"/>
                <a:cs typeface="+mn-lt"/>
              </a:rPr>
              <a:t> from the partner countries and Europe.</a:t>
            </a:r>
          </a:p>
        </p:txBody>
      </p:sp>
      <p:pic>
        <p:nvPicPr>
          <p:cNvPr id="18" name="Picture 17" descr="A black and white logo&#10;&#10;Description automatically generated">
            <a:extLst>
              <a:ext uri="{FF2B5EF4-FFF2-40B4-BE49-F238E27FC236}">
                <a16:creationId xmlns:a16="http://schemas.microsoft.com/office/drawing/2014/main" id="{5244B846-EB08-E560-677E-9352D6B118B3}"/>
              </a:ext>
            </a:extLst>
          </p:cNvPr>
          <p:cNvPicPr>
            <a:picLocks noChangeAspect="1"/>
          </p:cNvPicPr>
          <p:nvPr/>
        </p:nvPicPr>
        <p:blipFill>
          <a:blip r:embed="rId3"/>
          <a:stretch>
            <a:fillRect/>
          </a:stretch>
        </p:blipFill>
        <p:spPr>
          <a:xfrm>
            <a:off x="198339" y="265741"/>
            <a:ext cx="2662092" cy="637572"/>
          </a:xfrm>
          <a:prstGeom prst="rect">
            <a:avLst/>
          </a:prstGeom>
        </p:spPr>
      </p:pic>
    </p:spTree>
    <p:extLst>
      <p:ext uri="{BB962C8B-B14F-4D97-AF65-F5344CB8AC3E}">
        <p14:creationId xmlns:p14="http://schemas.microsoft.com/office/powerpoint/2010/main" val="188742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0-#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11" grpId="0" animBg="1"/>
    </p:bldLst>
  </p:timing>
</p:sld>
</file>

<file path=ppt/theme/theme1.xml><?xml version="1.0" encoding="utf-8"?>
<a:theme xmlns:a="http://schemas.openxmlformats.org/drawingml/2006/main" name="Office Theme">
  <a:themeElements>
    <a:clrScheme name="INPACE">
      <a:dk1>
        <a:srgbClr val="0C0C0C"/>
      </a:dk1>
      <a:lt1>
        <a:srgbClr val="FFFFFF"/>
      </a:lt1>
      <a:dk2>
        <a:srgbClr val="1E448A"/>
      </a:dk2>
      <a:lt2>
        <a:srgbClr val="E8E8E8"/>
      </a:lt2>
      <a:accent1>
        <a:srgbClr val="BC002C"/>
      </a:accent1>
      <a:accent2>
        <a:srgbClr val="E97132"/>
      </a:accent2>
      <a:accent3>
        <a:srgbClr val="FDCB0B"/>
      </a:accent3>
      <a:accent4>
        <a:srgbClr val="046938"/>
      </a:accent4>
      <a:accent5>
        <a:srgbClr val="EE2436"/>
      </a:accent5>
      <a:accent6>
        <a:srgbClr val="0047A0"/>
      </a:accent6>
      <a:hlink>
        <a:srgbClr val="1E448A"/>
      </a:hlink>
      <a:folHlink>
        <a:srgbClr val="1E168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0d17cc7-1b76-4a56-b656-21144d3ce2fd" xsi:nil="true"/>
    <lcf76f155ced4ddcb4097134ff3c332f xmlns="188d7870-dce9-4743-bd88-a27addc5123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59C7171898B014098F12CF1F31E62E2" ma:contentTypeVersion="16" ma:contentTypeDescription="Crée un document." ma:contentTypeScope="" ma:versionID="cead454f2677a7ad76edfb83fb1047c2">
  <xsd:schema xmlns:xsd="http://www.w3.org/2001/XMLSchema" xmlns:xs="http://www.w3.org/2001/XMLSchema" xmlns:p="http://schemas.microsoft.com/office/2006/metadata/properties" xmlns:ns2="188d7870-dce9-4743-bd88-a27addc51236" xmlns:ns3="d0d17cc7-1b76-4a56-b656-21144d3ce2fd" targetNamespace="http://schemas.microsoft.com/office/2006/metadata/properties" ma:root="true" ma:fieldsID="7700ca2961fb48cb93b24e11656ecaf8" ns2:_="" ns3:_="">
    <xsd:import namespace="188d7870-dce9-4743-bd88-a27addc51236"/>
    <xsd:import namespace="d0d17cc7-1b76-4a56-b656-21144d3ce2f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8d7870-dce9-4743-bd88-a27addc512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92db3c3c-f44e-4c86-a981-fa94d386000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d17cc7-1b76-4a56-b656-21144d3ce2fd"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4" nillable="true" ma:displayName="Taxonomy Catch All Column" ma:hidden="true" ma:list="{a340bc81-aaca-4a54-a435-f383954944ba}" ma:internalName="TaxCatchAll" ma:showField="CatchAllData" ma:web="d0d17cc7-1b76-4a56-b656-21144d3ce2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271574-1929-45D9-BA8F-8D0859C62D1B}">
  <ds:schemaRefs>
    <ds:schemaRef ds:uri="http://schemas.microsoft.com/sharepoint/v3/contenttype/forms"/>
  </ds:schemaRefs>
</ds:datastoreItem>
</file>

<file path=customXml/itemProps2.xml><?xml version="1.0" encoding="utf-8"?>
<ds:datastoreItem xmlns:ds="http://schemas.openxmlformats.org/officeDocument/2006/customXml" ds:itemID="{B6231D1F-E07F-424D-93CA-5A2246822743}">
  <ds:schemaRefs>
    <ds:schemaRef ds:uri="http://purl.org/dc/dcmitype/"/>
    <ds:schemaRef ds:uri="http://schemas.microsoft.com/office/2006/metadata/properties"/>
    <ds:schemaRef ds:uri="http://schemas.microsoft.com/office/2006/documentManagement/types"/>
    <ds:schemaRef ds:uri="188d7870-dce9-4743-bd88-a27addc51236"/>
    <ds:schemaRef ds:uri="http://purl.org/dc/terms/"/>
    <ds:schemaRef ds:uri="http://schemas.microsoft.com/office/infopath/2007/PartnerControls"/>
    <ds:schemaRef ds:uri="http://purl.org/dc/elements/1.1/"/>
    <ds:schemaRef ds:uri="http://schemas.openxmlformats.org/package/2006/metadata/core-properties"/>
    <ds:schemaRef ds:uri="d0d17cc7-1b76-4a56-b656-21144d3ce2fd"/>
    <ds:schemaRef ds:uri="http://www.w3.org/XML/1998/namespace"/>
  </ds:schemaRefs>
</ds:datastoreItem>
</file>

<file path=customXml/itemProps3.xml><?xml version="1.0" encoding="utf-8"?>
<ds:datastoreItem xmlns:ds="http://schemas.openxmlformats.org/officeDocument/2006/customXml" ds:itemID="{8D302CC6-5162-4818-A84F-BB0C58F3DBDD}">
  <ds:schemaRefs>
    <ds:schemaRef ds:uri="188d7870-dce9-4743-bd88-a27addc51236"/>
    <ds:schemaRef ds:uri="d0d17cc7-1b76-4a56-b656-21144d3ce2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bbea236a-0692-4884-be21-65ebf2bde8fb}" enabled="0" method="" siteId="{bbea236a-0692-4884-be21-65ebf2bde8fb}" removed="1"/>
</clbl:labelList>
</file>

<file path=docProps/app.xml><?xml version="1.0" encoding="utf-8"?>
<Properties xmlns="http://schemas.openxmlformats.org/officeDocument/2006/extended-properties" xmlns:vt="http://schemas.openxmlformats.org/officeDocument/2006/docPropsVTypes">
  <TotalTime>0</TotalTime>
  <Words>1961</Words>
  <Application>Microsoft Office PowerPoint</Application>
  <PresentationFormat>Widescreen</PresentationFormat>
  <Paragraphs>282</Paragraphs>
  <Slides>24</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Times New Roman</vt:lpstr>
      <vt:lpstr>Lato</vt:lpstr>
      <vt:lpstr>Courier New</vt:lpstr>
      <vt:lpstr>Calibri</vt:lpstr>
      <vt:lpstr>Arial</vt:lpstr>
      <vt:lpstr>Aptos</vt:lpstr>
      <vt:lpstr>Arial,Sans-Serif</vt:lpstr>
      <vt:lpstr>Wingdings</vt:lpstr>
      <vt:lpstr>Helvetica</vt:lpstr>
      <vt:lpstr>Office Theme</vt:lpstr>
      <vt:lpstr>Ask Us Anything Session</vt:lpstr>
      <vt:lpstr>Agenda</vt:lpstr>
      <vt:lpstr>Context</vt:lpstr>
      <vt:lpstr>INPACE: key figures</vt:lpstr>
      <vt:lpstr>Mission</vt:lpstr>
      <vt:lpstr>Join the INPACE Hub:  Your gateway to Europe-Indo-Pacific digital collaboration</vt:lpstr>
      <vt:lpstr>Hub Services and Value</vt:lpstr>
      <vt:lpstr>INPACE Hub Key Figures (Dashboard*)</vt:lpstr>
      <vt:lpstr>Thematic Working Groups</vt:lpstr>
      <vt:lpstr>Thematic Working Groups &amp; Clusters</vt:lpstr>
      <vt:lpstr>Expected outcomes of INPACE</vt:lpstr>
      <vt:lpstr>Virtual fairs</vt:lpstr>
      <vt:lpstr>Virtual fairs</vt:lpstr>
      <vt:lpstr>1st Virtual Fair Successfully Delivered!</vt:lpstr>
      <vt:lpstr>Share our passion for digital technology and international collaboration?</vt:lpstr>
      <vt:lpstr>What's in it for you? Examples of opportunities</vt:lpstr>
      <vt:lpstr>PowerPoint Presentation</vt:lpstr>
      <vt:lpstr>Digital Public Infrastructure interoperability hackathon</vt:lpstr>
      <vt:lpstr>AI-Ready data Challenge</vt:lpstr>
      <vt:lpstr>2nd EU-Japan Digital Week 2026</vt:lpstr>
      <vt:lpstr>2nd EU-Japan Digital Week 2026: Schedule</vt:lpstr>
      <vt:lpstr>Keep in touch  with us!</vt:lpstr>
      <vt:lpstr>PowerPoint Presentation</vt:lpstr>
      <vt:lpstr>Q&amp;A Session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INPACE PPT TEMPLATE</dc:title>
  <dc:subject/>
  <dc:creator>Paula Ando</dc:creator>
  <cp:keywords/>
  <dc:description/>
  <cp:lastModifiedBy>Anita Gojanovic</cp:lastModifiedBy>
  <cp:revision>3</cp:revision>
  <dcterms:created xsi:type="dcterms:W3CDTF">2024-04-24T11:50:24Z</dcterms:created>
  <dcterms:modified xsi:type="dcterms:W3CDTF">2026-01-22T13:01:57Z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0x010100D59C7171898B014098F12CF1F31E62E2</vt:lpwstr>
  </property>
  <property fmtid="{D5CDD505-2E9C-101B-9397-08002B2CF9AE}" pid="3" name="MediaServiceImageTags">
    <vt:lpwstr/>
  </property>
</Properties>
</file>